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367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97CC"/>
    <a:srgbClr val="3846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086" autoAdjust="0"/>
    <p:restoredTop sz="94624" autoAdjust="0"/>
  </p:normalViewPr>
  <p:slideViewPr>
    <p:cSldViewPr snapToGrid="0">
      <p:cViewPr>
        <p:scale>
          <a:sx n="60" d="100"/>
          <a:sy n="60" d="100"/>
        </p:scale>
        <p:origin x="-1128" y="-282"/>
      </p:cViewPr>
      <p:guideLst>
        <p:guide orient="horz" pos="2160"/>
        <p:guide pos="3840"/>
      </p:guideLst>
    </p:cSldViewPr>
  </p:slideViewPr>
  <p:notesTextViewPr>
    <p:cViewPr>
      <p:scale>
        <a:sx n="1" d="1"/>
        <a:sy n="1" d="1"/>
      </p:scale>
      <p:origin x="0" y="0"/>
    </p:cViewPr>
  </p:notesTextViewPr>
  <p:sorterViewPr>
    <p:cViewPr>
      <p:scale>
        <a:sx n="69" d="100"/>
        <a:sy n="69" d="100"/>
      </p:scale>
      <p:origin x="0" y="43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1C90D4-B6D6-40E0-9100-F820FFCA8A37}" type="datetimeFigureOut">
              <a:rPr lang="es-MX" smtClean="0"/>
              <a:pPr/>
              <a:t>29/09/2017</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F74AF-BE96-4483-8FDF-076B0B038DAE}"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5AF74AF-BE96-4483-8FDF-076B0B038DAE}" type="slidenum">
              <a:rPr lang="es-MX" smtClean="0"/>
              <a:pPr/>
              <a:t>4</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5AF74AF-BE96-4483-8FDF-076B0B038DAE}" type="slidenum">
              <a:rPr lang="es-MX" smtClean="0"/>
              <a:pPr/>
              <a:t>34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B61BEF0D-F0BB-DE4B-95CE-6DB70DBA9567}" type="datetimeFigureOut">
              <a:rPr lang="en-US" smtClean="0"/>
              <a:pPr/>
              <a:t>9/29/2017</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241625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209767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2696590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3002611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209804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47195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3730372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3725326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302612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407030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242264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67060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284684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339330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97211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98681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333055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B61BEF0D-F0BB-DE4B-95CE-6DB70DBA9567}" type="datetimeFigureOut">
              <a:rPr lang="en-US" smtClean="0"/>
              <a:pPr/>
              <a:t>9/29/2017</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5715436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30.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ds.b.ebscohost.com/eds/viewarticle/render?data=dGJyMPPp44rp2/dV0+njisfk5Ie46bNIs620S7Wk63nn5Kx94um+Ua2nsUewpq9PnqewUrGquEmxls5lpOrweezp33vy3+2G59q7ULGmtU2zr7ZJpOLfhuWz44uk2uBV4dfySLCmsE3fnPJ55bO/ZqTX7FXq3+BGy86uSK+mrkmuqrRNrqykfu3o63nys+SN6uLyffbq&amp;vid=0&amp;sid=adde3225-67f0-438a-aa42-bee31e83741f@sessionmgr101"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gate.net/publication/31652753_Elementos_de_matematicas_discretas_CL_Liu_tr_por_Luis_Armando_Diaz_Torres" TargetMode="External"/><Relationship Id="rId2" Type="http://schemas.openxmlformats.org/officeDocument/2006/relationships/hyperlink" Target="http://eds.a.ebscohost.com/eds/viewarticle/render?data=dGJyMPPp44rp2/dV0+njisfk5Ie46bNIs620S7Wk63nn5Kx94um+Ua2nsUewpq9PnqewUq+uuEq0ls5lpOrweezp33vy3+2G59q7SbSmt0i0q7VItpzqeezdu33xnOJ6u9nfjK6orkqz16SM3927Wcyc34a74ud6rMPWSK6nrkiura5QsqizPuTl8IXf6rt+8+LqjOPu8gAA&amp;vid=0&amp;sid=57363c31-3c2c-4360-94db-792446f62cc3@sessionmgr4010"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eds.a.ebscohost.com/eds/viewarticle/render?data=dGJyMPPp44rp2/dV0+njisfk5Ie46bNIs620S7Wk63nn5Kx94um+Ua2nsUewpq9PnqewUq+uuEq0ls5lpOrweezp33vy3+2G59q7Rbanskyyra5JpOLfhuWz44uk2uBV4dfySLCmsE3fnPJ55bO/ZqTX7FXq3+BGy86uSK+mrkmuq7FIt6ikfu3o63nys+SN6uLyffbq&amp;vid=0&amp;sid=a61a9cf1-027b-476b-ae94-87016f8613d0@sessionmgr4007" TargetMode="Externa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slide" Target="slide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forocomunista.com/t33210-matematica-discreta-libro-de-francesc-comellas-josep-fabrega-y-anna-sanchez-formato-pdf"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cesarperezsite.files.wordpress.com/2014/08/matemc3a1ticas-discretas-6edi-johnsonbaugh-fl.pdf"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ds.b.ebscohost.com/eds/viewarticle/render?data=dGJyMPPp44rp2/dV0+njisfk5Ie46bNIs620S7Wk63nn5Kx94um+Ua2ntUewpq9PnqeuUq6ouEq2lr9lpOrweezp33vy3+2G59q7UbCpsUy0qa9LpOLfhuWz44uk2uBV4dfySLCmsE3fnPJ55bO/ZqTX7FXq3+BGy86uSK+mrkm0qbdIrqekfu3o63nys+SN6uLyffbqpH/z2/GMu8rwjeMA&amp;vid=0&amp;sid=23f9f1b8-7db0-4abc-929e-bfc9565e2cd1@sessionmgr101"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4.png"/><Relationship Id="rId7" Type="http://schemas.openxmlformats.org/officeDocument/2006/relationships/image" Target="../media/image6.jpeg"/><Relationship Id="rId12" Type="http://schemas.openxmlformats.org/officeDocument/2006/relationships/image" Target="../media/image8.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6.xml"/><Relationship Id="rId5" Type="http://schemas.openxmlformats.org/officeDocument/2006/relationships/image" Target="../media/image5.jpeg"/><Relationship Id="rId10" Type="http://schemas.openxmlformats.org/officeDocument/2006/relationships/slide" Target="slide1.xml"/><Relationship Id="rId4" Type="http://schemas.openxmlformats.org/officeDocument/2006/relationships/slide" Target="slide5.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eds.b.ebscohost.com/eds/results?vid=0&amp;sid=12f270b1-9085-4121-bc8d-0ebc295666c2@sessionmgr104&amp;bquery=teoria+de+la+computabilidad&amp;bdata=Jmxhbmc9ZXMmdHlwZT0xJnNpdGU9ZWRzLWxpdmU="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8.xml"/><Relationship Id="rId7" Type="http://schemas.openxmlformats.org/officeDocument/2006/relationships/slide" Target="slide2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eds.a.ebscohost.com/eds/viewarticle/render?data=dGJyMPPp44rp2/dV0+njisfk5Ie46bNIs620S7Wk63nn5Kx94um+Ua2nsUewpq9PnqewUq+uuEq0ls5lpOrweezp33vy3+2G59q7SbSrtU63r7FMr5zqeezdu33xnOJ6u9nfjK6orkqz16SM3927Wcyc34a74ud6rMPWSK6nrkiurbJJsK23PuTl8IXf6rt+8+LqjOPu8gAA&amp;vid=0&amp;sid=ba716fe2-2d84-4c0b-9f8e-1f24a25ad3a4@sessionmgr4006" TargetMode="External"/><Relationship Id="rId5" Type="http://schemas.openxmlformats.org/officeDocument/2006/relationships/slide" Target="slide11.xml"/><Relationship Id="rId4" Type="http://schemas.openxmlformats.org/officeDocument/2006/relationships/slide" Target="slide9.xml"/></Relationships>
</file>

<file path=ppt/slides/_rels/slide30.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34.gif"/><Relationship Id="rId7" Type="http://schemas.openxmlformats.org/officeDocument/2006/relationships/image" Target="../media/image36.jpeg"/><Relationship Id="rId12" Type="http://schemas.openxmlformats.org/officeDocument/2006/relationships/slide" Target="slide1.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image" Target="../media/image38.jpeg"/><Relationship Id="rId5" Type="http://schemas.openxmlformats.org/officeDocument/2006/relationships/image" Target="../media/image35.gif"/><Relationship Id="rId10" Type="http://schemas.openxmlformats.org/officeDocument/2006/relationships/slide" Target="slide35.xml"/><Relationship Id="rId4" Type="http://schemas.openxmlformats.org/officeDocument/2006/relationships/slide" Target="slide32.xml"/><Relationship Id="rId9" Type="http://schemas.openxmlformats.org/officeDocument/2006/relationships/image" Target="../media/image37.gif"/></Relationships>
</file>

<file path=ppt/slides/_rels/slide31.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19.xml"/><Relationship Id="rId18"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23.xml"/><Relationship Id="rId12" Type="http://schemas.openxmlformats.org/officeDocument/2006/relationships/slide" Target="slide13.xml"/><Relationship Id="rId17" Type="http://schemas.openxmlformats.org/officeDocument/2006/relationships/slide" Target="slide8.xml"/><Relationship Id="rId2" Type="http://schemas.openxmlformats.org/officeDocument/2006/relationships/image" Target="../media/image34.gif"/><Relationship Id="rId16" Type="http://schemas.openxmlformats.org/officeDocument/2006/relationships/slide" Target="slide12.xml"/><Relationship Id="rId20"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20.xml"/><Relationship Id="rId5" Type="http://schemas.openxmlformats.org/officeDocument/2006/relationships/slide" Target="slide21.xml"/><Relationship Id="rId15" Type="http://schemas.openxmlformats.org/officeDocument/2006/relationships/slide" Target="slide24.xml"/><Relationship Id="rId10" Type="http://schemas.openxmlformats.org/officeDocument/2006/relationships/slide" Target="slide9.xml"/><Relationship Id="rId19" Type="http://schemas.openxmlformats.org/officeDocument/2006/relationships/slide" Target="slide38.xml"/><Relationship Id="rId4" Type="http://schemas.openxmlformats.org/officeDocument/2006/relationships/slide" Target="slide22.xml"/><Relationship Id="rId9" Type="http://schemas.openxmlformats.org/officeDocument/2006/relationships/slide" Target="slide37.xml"/><Relationship Id="rId14" Type="http://schemas.openxmlformats.org/officeDocument/2006/relationships/slide" Target="slide18.xml"/></Relationships>
</file>

<file path=ppt/slides/_rels/slide3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8.xml"/><Relationship Id="rId3" Type="http://schemas.openxmlformats.org/officeDocument/2006/relationships/slide" Target="slide10.xml"/><Relationship Id="rId7" Type="http://schemas.openxmlformats.org/officeDocument/2006/relationships/slide" Target="slide9.xml"/><Relationship Id="rId12" Type="http://schemas.openxmlformats.org/officeDocument/2006/relationships/slide" Target="slide12.xml"/><Relationship Id="rId2" Type="http://schemas.openxmlformats.org/officeDocument/2006/relationships/image" Target="../media/image35.gif"/><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24.xml"/><Relationship Id="rId5" Type="http://schemas.openxmlformats.org/officeDocument/2006/relationships/slide" Target="slide11.xml"/><Relationship Id="rId15" Type="http://schemas.openxmlformats.org/officeDocument/2006/relationships/slide" Target="slide38.xml"/><Relationship Id="rId10" Type="http://schemas.openxmlformats.org/officeDocument/2006/relationships/slide" Target="slide18.xml"/><Relationship Id="rId4" Type="http://schemas.openxmlformats.org/officeDocument/2006/relationships/slide" Target="slide21.xml"/><Relationship Id="rId9" Type="http://schemas.openxmlformats.org/officeDocument/2006/relationships/slide" Target="slide13.xml"/><Relationship Id="rId14" Type="http://schemas.openxmlformats.org/officeDocument/2006/relationships/slide" Target="slide16.xml"/></Relationships>
</file>

<file path=ppt/slides/_rels/slide33.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8.xml"/><Relationship Id="rId3" Type="http://schemas.openxmlformats.org/officeDocument/2006/relationships/image" Target="../media/image36.jpeg"/><Relationship Id="rId7" Type="http://schemas.openxmlformats.org/officeDocument/2006/relationships/slide" Target="slide9.xml"/><Relationship Id="rId12" Type="http://schemas.openxmlformats.org/officeDocument/2006/relationships/slide" Target="slide12.xml"/><Relationship Id="rId17" Type="http://schemas.openxmlformats.org/officeDocument/2006/relationships/image" Target="../media/image39.gif"/><Relationship Id="rId2" Type="http://schemas.openxmlformats.org/officeDocument/2006/relationships/slide" Target="slide33.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24.xml"/><Relationship Id="rId5" Type="http://schemas.openxmlformats.org/officeDocument/2006/relationships/slide" Target="slide11.xml"/><Relationship Id="rId15" Type="http://schemas.openxmlformats.org/officeDocument/2006/relationships/slide" Target="slide38.xml"/><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3.xml"/><Relationship Id="rId14" Type="http://schemas.openxmlformats.org/officeDocument/2006/relationships/slide" Target="slide16.xml"/></Relationships>
</file>

<file path=ppt/slides/_rels/slide3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2.xml"/><Relationship Id="rId18" Type="http://schemas.openxmlformats.org/officeDocument/2006/relationships/slide" Target="slide1.xml"/><Relationship Id="rId3" Type="http://schemas.openxmlformats.org/officeDocument/2006/relationships/slide" Target="slide34.xml"/><Relationship Id="rId7" Type="http://schemas.openxmlformats.org/officeDocument/2006/relationships/slide" Target="slide23.xml"/><Relationship Id="rId12" Type="http://schemas.openxmlformats.org/officeDocument/2006/relationships/slide" Target="slide24.xml"/><Relationship Id="rId17" Type="http://schemas.openxmlformats.org/officeDocument/2006/relationships/slide" Target="slide38.xml"/><Relationship Id="rId2" Type="http://schemas.openxmlformats.org/officeDocument/2006/relationships/notesSlide" Target="../notesSlides/notesSlide2.xml"/><Relationship Id="rId16"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8.xml"/><Relationship Id="rId5" Type="http://schemas.openxmlformats.org/officeDocument/2006/relationships/slide" Target="slide10.xml"/><Relationship Id="rId15" Type="http://schemas.openxmlformats.org/officeDocument/2006/relationships/slide" Target="slide16.xml"/><Relationship Id="rId10" Type="http://schemas.openxmlformats.org/officeDocument/2006/relationships/slide" Target="slide13.xml"/><Relationship Id="rId19" Type="http://schemas.openxmlformats.org/officeDocument/2006/relationships/image" Target="../media/image40.gif"/><Relationship Id="rId4" Type="http://schemas.openxmlformats.org/officeDocument/2006/relationships/image" Target="../media/image37.gif"/><Relationship Id="rId9" Type="http://schemas.openxmlformats.org/officeDocument/2006/relationships/slide" Target="slide20.xml"/><Relationship Id="rId14" Type="http://schemas.openxmlformats.org/officeDocument/2006/relationships/slide" Target="slide8.xml"/></Relationships>
</file>

<file path=ppt/slides/_rels/slide3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2.xml"/><Relationship Id="rId3" Type="http://schemas.openxmlformats.org/officeDocument/2006/relationships/slide" Target="slide23.xml"/><Relationship Id="rId7" Type="http://schemas.openxmlformats.org/officeDocument/2006/relationships/slide" Target="slide10.xml"/><Relationship Id="rId12" Type="http://schemas.openxmlformats.org/officeDocument/2006/relationships/slide" Target="slide24.xml"/><Relationship Id="rId2" Type="http://schemas.openxmlformats.org/officeDocument/2006/relationships/slide" Target="slide15.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slide" Target="slide13.xml"/><Relationship Id="rId5" Type="http://schemas.openxmlformats.org/officeDocument/2006/relationships/slide" Target="slide35.xml"/><Relationship Id="rId15" Type="http://schemas.openxmlformats.org/officeDocument/2006/relationships/slide" Target="slide16.xml"/><Relationship Id="rId10" Type="http://schemas.openxmlformats.org/officeDocument/2006/relationships/slide" Target="slide20.xml"/><Relationship Id="rId4" Type="http://schemas.openxmlformats.org/officeDocument/2006/relationships/slide" Target="slide29.xml"/><Relationship Id="rId9" Type="http://schemas.openxmlformats.org/officeDocument/2006/relationships/slide" Target="slide9.xml"/><Relationship Id="rId14" Type="http://schemas.openxmlformats.org/officeDocument/2006/relationships/slide" Target="slide8.xml"/></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gif"/></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2.gif"/><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eds.b.ebscohost.com/eds/viewarticle/render?data=dGJyMPPp44rp2/dV0+njisfk5Ie46bNIs620S7Wk63nn5Kx94um+Ua2nsUewpq9PnqewUrGquEmxls5lpOrweezp33vy3+2G59q7ULGmtU2zr7ZJpOLfhuWz44uk2uBV4dfySLCmsE3fnPJ55bO/ZqTX7FXq3+BGy86uSK+mrkmuqrRNrqykfu3o63nys+SN6uLyffbq&amp;vid=0&amp;sid=adde3225-67f0-438a-aa42-bee31e83741f@sessionmgr101" TargetMode="External"/><Relationship Id="rId13" Type="http://schemas.openxmlformats.org/officeDocument/2006/relationships/slide" Target="slide16.xml"/><Relationship Id="rId18" Type="http://schemas.openxmlformats.org/officeDocument/2006/relationships/slide" Target="slide23.xml"/><Relationship Id="rId3" Type="http://schemas.openxmlformats.org/officeDocument/2006/relationships/image" Target="../media/image4.png"/><Relationship Id="rId21" Type="http://schemas.openxmlformats.org/officeDocument/2006/relationships/slide" Target="slide1.xml"/><Relationship Id="rId7" Type="http://schemas.openxmlformats.org/officeDocument/2006/relationships/slide" Target="slide10.xml"/><Relationship Id="rId12" Type="http://schemas.openxmlformats.org/officeDocument/2006/relationships/slide" Target="slide14.xml"/><Relationship Id="rId17" Type="http://schemas.openxmlformats.org/officeDocument/2006/relationships/slide" Target="slide38.xml"/><Relationship Id="rId2" Type="http://schemas.openxmlformats.org/officeDocument/2006/relationships/notesSlide" Target="../notesSlides/notesSlide1.xml"/><Relationship Id="rId16" Type="http://schemas.openxmlformats.org/officeDocument/2006/relationships/slide" Target="slide22.xml"/><Relationship Id="rId20"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hyperlink" Target="http://eds.b.ebscohost.com/eds/viewarticle/render?data=dGJyMPPp44rp2/dV0+njisfk5Ie46bNIs620S7Wk63nn5Kx94um+Ua2nsUewpq9PnqewUrGquEmxls5lpOrweezp33vy3+2G59q7UK+ot062p65QpOLfhuWz44uk2uBV4dfySLCmsE3fnPJ55bO/ZqTX7FXq3+BGy86uSK+mrki2qq5It6ekfu3o63nys+SN6uLyffbq&amp;vid=0&amp;sid=766fbe79-722f-4526-93fb-16f5e1947121@sessionmgr102" TargetMode="External"/><Relationship Id="rId5" Type="http://schemas.openxmlformats.org/officeDocument/2006/relationships/slide" Target="slide8.xml"/><Relationship Id="rId15" Type="http://schemas.openxmlformats.org/officeDocument/2006/relationships/slide" Target="slide18.xml"/><Relationship Id="rId10" Type="http://schemas.openxmlformats.org/officeDocument/2006/relationships/slide" Target="slide12.xml"/><Relationship Id="rId19" Type="http://schemas.openxmlformats.org/officeDocument/2006/relationships/slide" Target="slide24.xml"/><Relationship Id="rId4" Type="http://schemas.openxmlformats.org/officeDocument/2006/relationships/image" Target="../media/image10.jpeg"/><Relationship Id="rId9" Type="http://schemas.openxmlformats.org/officeDocument/2006/relationships/slide" Target="slide11.xml"/><Relationship Id="rId14" Type="http://schemas.openxmlformats.org/officeDocument/2006/relationships/slide" Target="slide17.xml"/><Relationship Id="rId22" Type="http://schemas.openxmlformats.org/officeDocument/2006/relationships/slide" Target="slide37.xml"/></Relationships>
</file>

<file path=ppt/slides/_rels/slide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5.xml"/><Relationship Id="rId7" Type="http://schemas.openxmlformats.org/officeDocument/2006/relationships/slide" Target="slide19.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eds.b.ebscohost.com/eds/viewarticle/render?data=dGJyMPPp44rp2/dV0+njisfk5Ie46bNIs620S7Wk63nn5Kx94um+Ua2ntUewpq9PnqeuUq6ouEq2lr9lpOrweezp33vy3+2G59q7UbCpsUy0qa9LpOLfhuWz44uk2uBV4dfySLCmsE3fnPJ55bO/ZqTX7FXq3+BGy86uSK+mrkm0qbdIrqekfu3o63nys+SN6uLyffbqpH/z2/GMu8rwjeMA&amp;vid=0&amp;sid=23f9f1b8-7db0-4abc-929e-bfc9565e2cd1@sessionmgr101" TargetMode="External"/><Relationship Id="rId11" Type="http://schemas.openxmlformats.org/officeDocument/2006/relationships/slide" Target="slide1.xml"/><Relationship Id="rId5" Type="http://schemas.openxmlformats.org/officeDocument/2006/relationships/slide" Target="slide38.xml"/><Relationship Id="rId10" Type="http://schemas.openxmlformats.org/officeDocument/2006/relationships/slide" Target="slide29.xml"/><Relationship Id="rId4" Type="http://schemas.openxmlformats.org/officeDocument/2006/relationships/slide" Target="slide11.xml"/><Relationship Id="rId9" Type="http://schemas.openxmlformats.org/officeDocument/2006/relationships/slide" Target="slide26.xml"/></Relationships>
</file>

<file path=ppt/slides/_rels/slide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1.jpeg"/><Relationship Id="rId7" Type="http://schemas.openxmlformats.org/officeDocument/2006/relationships/slide" Target="slide16.xml"/><Relationship Id="rId12" Type="http://schemas.openxmlformats.org/officeDocument/2006/relationships/slide" Target="slide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image" Target="../media/image12.gif"/><Relationship Id="rId5" Type="http://schemas.openxmlformats.org/officeDocument/2006/relationships/slide" Target="slide12.xml"/><Relationship Id="rId10" Type="http://schemas.openxmlformats.org/officeDocument/2006/relationships/slide" Target="slide25.xml"/><Relationship Id="rId4" Type="http://schemas.openxmlformats.org/officeDocument/2006/relationships/slide" Target="slide8.xml"/><Relationship Id="rId9" Type="http://schemas.openxmlformats.org/officeDocument/2006/relationships/slide" Target="slide23.xm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4.xml"/><Relationship Id="rId18" Type="http://schemas.openxmlformats.org/officeDocument/2006/relationships/slide" Target="slide26.xml"/><Relationship Id="rId3" Type="http://schemas.openxmlformats.org/officeDocument/2006/relationships/slide" Target="slide27.xml"/><Relationship Id="rId21" Type="http://schemas.openxmlformats.org/officeDocument/2006/relationships/image" Target="../media/image13.gif"/><Relationship Id="rId7" Type="http://schemas.openxmlformats.org/officeDocument/2006/relationships/slide" Target="slide23.xml"/><Relationship Id="rId12" Type="http://schemas.openxmlformats.org/officeDocument/2006/relationships/slide" Target="slide18.xml"/><Relationship Id="rId17" Type="http://schemas.openxmlformats.org/officeDocument/2006/relationships/slide" Target="slide17.xml"/><Relationship Id="rId2" Type="http://schemas.openxmlformats.org/officeDocument/2006/relationships/slide" Target="slide10.xml"/><Relationship Id="rId16" Type="http://schemas.openxmlformats.org/officeDocument/2006/relationships/slide" Target="slide16.xml"/><Relationship Id="rId20"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9.xml"/><Relationship Id="rId5" Type="http://schemas.openxmlformats.org/officeDocument/2006/relationships/slide" Target="slide21.xml"/><Relationship Id="rId15" Type="http://schemas.openxmlformats.org/officeDocument/2006/relationships/slide" Target="slide8.xml"/><Relationship Id="rId23" Type="http://schemas.openxmlformats.org/officeDocument/2006/relationships/slide" Target="slide36.xml"/><Relationship Id="rId10" Type="http://schemas.openxmlformats.org/officeDocument/2006/relationships/slide" Target="slide13.xml"/><Relationship Id="rId19" Type="http://schemas.openxmlformats.org/officeDocument/2006/relationships/slide" Target="slide38.xml"/><Relationship Id="rId4" Type="http://schemas.openxmlformats.org/officeDocument/2006/relationships/slide" Target="slide22.xml"/><Relationship Id="rId9" Type="http://schemas.openxmlformats.org/officeDocument/2006/relationships/slide" Target="slide20.xml"/><Relationship Id="rId14" Type="http://schemas.openxmlformats.org/officeDocument/2006/relationships/slide" Target="slide12.xml"/><Relationship Id="rId22"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08675" y="1429481"/>
            <a:ext cx="7784952" cy="923330"/>
          </a:xfrm>
          <a:prstGeom prst="rect">
            <a:avLst/>
          </a:prstGeom>
          <a:noFill/>
        </p:spPr>
        <p:txBody>
          <a:bodyPr wrap="none" lIns="91440" tIns="45720" rIns="91440" bIns="45720">
            <a:spAutoFit/>
          </a:bodyPr>
          <a:lstStyle/>
          <a:p>
            <a:pPr algn="ctr"/>
            <a:r>
              <a:rPr lang="es-E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Mi bibliografía UNAM  </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026" name="Picture 2" descr="Resultado de imagen para icono de lugares">
            <a:hlinkClick r:id="rId2" action="ppaction://hlinksldjump"/>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963593" y="3586595"/>
            <a:ext cx="1371889" cy="125556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Resultado de imagen para icono de ideas">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77205" y="3413413"/>
            <a:ext cx="1927515" cy="192751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adroTexto 5"/>
          <p:cNvSpPr txBox="1"/>
          <p:nvPr/>
        </p:nvSpPr>
        <p:spPr>
          <a:xfrm>
            <a:off x="1808675" y="4842164"/>
            <a:ext cx="1817752" cy="461665"/>
          </a:xfrm>
          <a:prstGeom prst="rect">
            <a:avLst/>
          </a:prstGeom>
          <a:noFill/>
        </p:spPr>
        <p:txBody>
          <a:bodyPr wrap="square" rtlCol="0">
            <a:spAutoFit/>
          </a:bodyPr>
          <a:lstStyle/>
          <a:p>
            <a:r>
              <a:rPr lang="es-MX"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Bibliotecas </a:t>
            </a:r>
            <a:endParaRPr lang="es-MX" dirty="0"/>
          </a:p>
        </p:txBody>
      </p:sp>
      <p:sp>
        <p:nvSpPr>
          <p:cNvPr id="7" name="CuadroTexto 6"/>
          <p:cNvSpPr txBox="1"/>
          <p:nvPr/>
        </p:nvSpPr>
        <p:spPr>
          <a:xfrm>
            <a:off x="6580264" y="4925429"/>
            <a:ext cx="2504209" cy="830997"/>
          </a:xfrm>
          <a:prstGeom prst="rect">
            <a:avLst/>
          </a:prstGeom>
          <a:noFill/>
        </p:spPr>
        <p:txBody>
          <a:bodyPr wrap="square" rtlCol="0">
            <a:spAutoFit/>
          </a:bodyPr>
          <a:lstStyle/>
          <a:p>
            <a:pPr algn="ctr"/>
            <a:r>
              <a:rPr lang="es-MX"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Tema en  especial</a:t>
            </a:r>
            <a:endParaRPr lang="es-MX"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xmlns="" val="1315379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82880" y="4135355"/>
          <a:ext cx="4194765" cy="1083183"/>
        </p:xfrm>
        <a:graphic>
          <a:graphicData uri="http://schemas.openxmlformats.org/drawingml/2006/table">
            <a:tbl>
              <a:tblPr>
                <a:tableStyleId>{3C2FFA5D-87B4-456A-9821-1D502468CF0F}</a:tableStyleId>
              </a:tblPr>
              <a:tblGrid>
                <a:gridCol w="2287588"/>
                <a:gridCol w="1907177"/>
              </a:tblGrid>
              <a:tr h="453669">
                <a:tc>
                  <a:txBody>
                    <a:bodyPr/>
                    <a:lstStyle/>
                    <a:p>
                      <a:pPr>
                        <a:lnSpc>
                          <a:spcPct val="107000"/>
                        </a:lnSpc>
                        <a:spcAft>
                          <a:spcPts val="0"/>
                        </a:spcAft>
                      </a:pPr>
                      <a:r>
                        <a:rPr lang="es-MX" sz="1200" b="1" dirty="0">
                          <a:latin typeface="Arial" pitchFamily="34" charset="0"/>
                          <a:cs typeface="Arial" pitchFamily="34" charset="0"/>
                        </a:rPr>
                        <a:t>Ubicación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b="1" dirty="0">
                          <a:latin typeface="Arial" pitchFamily="34" charset="0"/>
                          <a:cs typeface="Arial" pitchFamily="34" charset="0"/>
                        </a:rPr>
                        <a:t>Numero de Clasificación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r>
              <a:tr h="197835">
                <a:tc>
                  <a:txBody>
                    <a:bodyPr/>
                    <a:lstStyle/>
                    <a:p>
                      <a:pPr>
                        <a:lnSpc>
                          <a:spcPct val="107000"/>
                        </a:lnSpc>
                        <a:spcAft>
                          <a:spcPts val="0"/>
                        </a:spcAft>
                      </a:pPr>
                      <a:r>
                        <a:rPr lang="es-MX" sz="1200" dirty="0">
                          <a:latin typeface="Arial" pitchFamily="34" charset="0"/>
                          <a:cs typeface="Arial" pitchFamily="34" charset="0"/>
                        </a:rPr>
                        <a:t>Facultad de Ingeniería</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dirty="0">
                          <a:latin typeface="Arial" pitchFamily="34" charset="0"/>
                          <a:cs typeface="Arial" pitchFamily="34" charset="0"/>
                        </a:rPr>
                        <a:t>QA76.9A43 B467</a:t>
                      </a:r>
                      <a:endParaRPr lang="es-MX" sz="1200" dirty="0">
                        <a:solidFill>
                          <a:srgbClr val="000000"/>
                        </a:solidFill>
                        <a:latin typeface="Arial" pitchFamily="34" charset="0"/>
                        <a:ea typeface="Calibri"/>
                        <a:cs typeface="Arial" pitchFamily="34" charset="0"/>
                      </a:endParaRPr>
                    </a:p>
                  </a:txBody>
                  <a:tcPr marL="95250" marR="95250" marT="47625" marB="47625" anchor="b"/>
                </a:tc>
              </a:tr>
              <a:tr h="226230">
                <a:tc>
                  <a:txBody>
                    <a:bodyPr/>
                    <a:lstStyle/>
                    <a:p>
                      <a:pPr>
                        <a:lnSpc>
                          <a:spcPct val="107000"/>
                        </a:lnSpc>
                        <a:spcAft>
                          <a:spcPts val="0"/>
                        </a:spcAft>
                      </a:pPr>
                      <a:r>
                        <a:rPr lang="es-MX" sz="1200" dirty="0">
                          <a:latin typeface="Arial" pitchFamily="34" charset="0"/>
                          <a:cs typeface="Arial" pitchFamily="34" charset="0"/>
                        </a:rPr>
                        <a:t>D.G.T.I.C. Ciudad Universitaria</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bl>
          </a:graphicData>
        </a:graphic>
      </p:graphicFrame>
      <p:sp>
        <p:nvSpPr>
          <p:cNvPr id="28673" name="Rectangle 1"/>
          <p:cNvSpPr>
            <a:spLocks noChangeArrowheads="1"/>
          </p:cNvSpPr>
          <p:nvPr/>
        </p:nvSpPr>
        <p:spPr bwMode="auto">
          <a:xfrm>
            <a:off x="365761" y="2183750"/>
            <a:ext cx="2805576" cy="178510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English</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1"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Berman</a:t>
            </a:r>
            <a:r>
              <a:rPr kumimoji="0" lang="es-MX" sz="11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a:t>
            </a:r>
            <a:r>
              <a:rPr kumimoji="0" lang="es-MX" sz="1100" b="1"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Kenneth</a:t>
            </a:r>
            <a:r>
              <a:rPr kumimoji="0" lang="es-MX" sz="11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a:t>
            </a:r>
            <a:r>
              <a:rPr kumimoji="0" lang="es-MX" sz="1100" b="1"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A</a:t>
            </a:r>
            <a:r>
              <a:rPr kumimoji="0" lang="es-MX" sz="11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a:t>
            </a: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autor</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Boston, Massachusetts : </a:t>
            </a:r>
            <a:r>
              <a:rPr kumimoji="0" lang="es-MX"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Thomson</a:t>
            </a: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c2005</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2005</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Descripción física:</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xxix</a:t>
            </a: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962 páginas : ilustraciones</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1833153" y="989652"/>
            <a:ext cx="7363097" cy="830997"/>
          </a:xfrm>
          <a:prstGeom prst="rect">
            <a:avLst/>
          </a:prstGeom>
        </p:spPr>
        <p:txBody>
          <a:bodyPr wrap="square">
            <a:spAutoFit/>
          </a:bodyPr>
          <a:lstStyle/>
          <a:p>
            <a:pPr lvl="0" algn="ctr" defTabSz="914400" fontAlgn="base">
              <a:spcBef>
                <a:spcPct val="0"/>
              </a:spcBef>
              <a:spcAft>
                <a:spcPct val="0"/>
              </a:spcAft>
              <a:tabLst>
                <a:tab pos="2152650" algn="l"/>
              </a:tabLst>
            </a:pPr>
            <a:r>
              <a:rPr lang="es-MX" sz="2400" b="1" dirty="0" err="1" smtClean="0">
                <a:solidFill>
                  <a:schemeClr val="bg1"/>
                </a:solidFill>
                <a:latin typeface="Arial" pitchFamily="34" charset="0"/>
                <a:ea typeface="Helvetica Neue"/>
                <a:cs typeface="Helvetica Neue"/>
                <a:hlinkClick r:id="rId2"/>
              </a:rPr>
              <a:t>Algorithms</a:t>
            </a:r>
            <a:r>
              <a:rPr lang="es-MX" sz="2400" b="1" dirty="0" smtClean="0">
                <a:solidFill>
                  <a:schemeClr val="bg1"/>
                </a:solidFill>
                <a:latin typeface="Arial" pitchFamily="34" charset="0"/>
                <a:ea typeface="Helvetica Neue"/>
                <a:cs typeface="Helvetica Neue"/>
                <a:hlinkClick r:id="rId2"/>
              </a:rPr>
              <a:t> : </a:t>
            </a:r>
            <a:r>
              <a:rPr lang="es-MX" sz="2400" b="1" dirty="0" err="1" smtClean="0">
                <a:solidFill>
                  <a:schemeClr val="bg1"/>
                </a:solidFill>
                <a:latin typeface="Arial" pitchFamily="34" charset="0"/>
                <a:ea typeface="Helvetica Neue"/>
                <a:cs typeface="Helvetica Neue"/>
                <a:hlinkClick r:id="rId2"/>
              </a:rPr>
              <a:t>sequential</a:t>
            </a:r>
            <a:r>
              <a:rPr lang="es-MX" sz="2400" b="1" dirty="0" smtClean="0">
                <a:solidFill>
                  <a:schemeClr val="bg1"/>
                </a:solidFill>
                <a:latin typeface="Arial" pitchFamily="34" charset="0"/>
                <a:ea typeface="Helvetica Neue"/>
                <a:cs typeface="Helvetica Neue"/>
                <a:hlinkClick r:id="rId2"/>
              </a:rPr>
              <a:t>, </a:t>
            </a:r>
            <a:r>
              <a:rPr lang="es-MX" sz="2400" b="1" dirty="0" err="1" smtClean="0">
                <a:solidFill>
                  <a:schemeClr val="bg1"/>
                </a:solidFill>
                <a:latin typeface="Arial" pitchFamily="34" charset="0"/>
                <a:ea typeface="Helvetica Neue"/>
                <a:cs typeface="Helvetica Neue"/>
                <a:hlinkClick r:id="rId2"/>
              </a:rPr>
              <a:t>parallel</a:t>
            </a:r>
            <a:r>
              <a:rPr lang="es-MX" sz="2400" b="1" dirty="0" smtClean="0">
                <a:solidFill>
                  <a:schemeClr val="bg1"/>
                </a:solidFill>
                <a:latin typeface="Arial" pitchFamily="34" charset="0"/>
                <a:ea typeface="Helvetica Neue"/>
                <a:cs typeface="Helvetica Neue"/>
                <a:hlinkClick r:id="rId2"/>
              </a:rPr>
              <a:t>, and </a:t>
            </a:r>
            <a:r>
              <a:rPr lang="es-MX" sz="2400" b="1" dirty="0" err="1" smtClean="0">
                <a:solidFill>
                  <a:schemeClr val="bg1"/>
                </a:solidFill>
                <a:latin typeface="Arial" pitchFamily="34" charset="0"/>
                <a:ea typeface="Helvetica Neue"/>
                <a:cs typeface="Helvetica Neue"/>
                <a:hlinkClick r:id="rId2"/>
              </a:rPr>
              <a:t>distributed</a:t>
            </a:r>
            <a:r>
              <a:rPr lang="es-MX" sz="2400" b="1" dirty="0" smtClean="0">
                <a:solidFill>
                  <a:schemeClr val="bg1"/>
                </a:solidFill>
                <a:latin typeface="Arial" pitchFamily="34" charset="0"/>
                <a:ea typeface="Helvetica Neue"/>
                <a:cs typeface="Helvetica Neue"/>
                <a:hlinkClick r:id="rId2"/>
              </a:rPr>
              <a:t> / Kenneth A. Berman </a:t>
            </a:r>
            <a:r>
              <a:rPr lang="es-MX" sz="2400" b="1" dirty="0" err="1" smtClean="0">
                <a:solidFill>
                  <a:schemeClr val="bg1"/>
                </a:solidFill>
                <a:latin typeface="Arial" pitchFamily="34" charset="0"/>
                <a:ea typeface="Helvetica Neue"/>
                <a:cs typeface="Helvetica Neue"/>
                <a:hlinkClick r:id="rId2"/>
              </a:rPr>
              <a:t>andJerome</a:t>
            </a:r>
            <a:r>
              <a:rPr lang="es-MX" sz="2400" b="1" dirty="0" smtClean="0">
                <a:solidFill>
                  <a:schemeClr val="bg1"/>
                </a:solidFill>
                <a:latin typeface="Arial" pitchFamily="34" charset="0"/>
                <a:ea typeface="Helvetica Neue"/>
                <a:cs typeface="Helvetica Neue"/>
                <a:hlinkClick r:id="rId2"/>
              </a:rPr>
              <a:t> L. Paul</a:t>
            </a:r>
            <a:endParaRPr lang="es-MX" sz="2400" b="1" dirty="0" smtClean="0">
              <a:solidFill>
                <a:schemeClr val="bg1"/>
              </a:solidFill>
              <a:latin typeface="Arial" pitchFamily="34" charset="0"/>
              <a:cs typeface="Arial" pitchFamily="34" charset="0"/>
            </a:endParaRPr>
          </a:p>
        </p:txBody>
      </p:sp>
      <p:pic>
        <p:nvPicPr>
          <p:cNvPr id="28675" name="Picture 3" descr="Resultado de imagen para Algorithms : sequential, parallel, and distributed / Kenneth A. Berman andJerome L. Paul"/>
          <p:cNvPicPr>
            <a:picLocks noChangeAspect="1" noChangeArrowheads="1"/>
          </p:cNvPicPr>
          <p:nvPr/>
        </p:nvPicPr>
        <p:blipFill>
          <a:blip r:embed="rId3"/>
          <a:srcRect/>
          <a:stretch>
            <a:fillRect/>
          </a:stretch>
        </p:blipFill>
        <p:spPr bwMode="auto">
          <a:xfrm>
            <a:off x="5161803" y="2881485"/>
            <a:ext cx="2366010" cy="3129643"/>
          </a:xfrm>
          <a:prstGeom prst="rect">
            <a:avLst/>
          </a:prstGeom>
          <a:noFill/>
        </p:spPr>
      </p:pic>
      <p:sp>
        <p:nvSpPr>
          <p:cNvPr id="6" name="5 CuadroTexto"/>
          <p:cNvSpPr txBox="1"/>
          <p:nvPr/>
        </p:nvSpPr>
        <p:spPr>
          <a:xfrm>
            <a:off x="7850777" y="2677886"/>
            <a:ext cx="3082834"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1400" dirty="0" smtClean="0">
                <a:latin typeface="Arial" pitchFamily="34" charset="0"/>
                <a:cs typeface="Arial" pitchFamily="34" charset="0"/>
              </a:rPr>
              <a:t>Este libro es muy completo en cuanto a los temas 4,5 de Estructuras discretas que es Teoría de gráficas, Teoría de la compatibilidad. Lo malo de este es que es de difícil acceso, en la biblioteca de ingeniería no se encuentra</a:t>
            </a:r>
            <a:endParaRPr lang="es-MX" sz="1400" dirty="0">
              <a:latin typeface="Arial" pitchFamily="34" charset="0"/>
              <a:cs typeface="Arial" pitchFamily="34" charset="0"/>
            </a:endParaRPr>
          </a:p>
        </p:txBody>
      </p:sp>
      <p:sp>
        <p:nvSpPr>
          <p:cNvPr id="7" name="6 Flecha derecha"/>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hlinkClick r:id="rId4" action="ppaction://hlinksldjump"/>
              </a:rPr>
              <a:t>inicio</a:t>
            </a: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7161" y="4169321"/>
          <a:ext cx="4574540" cy="1098552"/>
        </p:xfrm>
        <a:graphic>
          <a:graphicData uri="http://schemas.openxmlformats.org/drawingml/2006/table">
            <a:tbl>
              <a:tblPr>
                <a:tableStyleId>{775DCB02-9BB8-47FD-8907-85C794F793BA}</a:tableStyleId>
              </a:tblPr>
              <a:tblGrid>
                <a:gridCol w="2782570"/>
                <a:gridCol w="1791970"/>
              </a:tblGrid>
              <a:tr h="0">
                <a:tc>
                  <a:txBody>
                    <a:bodyPr/>
                    <a:lstStyle/>
                    <a:p>
                      <a:pPr>
                        <a:lnSpc>
                          <a:spcPct val="107000"/>
                        </a:lnSpc>
                        <a:spcAft>
                          <a:spcPts val="800"/>
                        </a:spcAft>
                      </a:pPr>
                      <a:r>
                        <a:rPr lang="es-MX" sz="1100" dirty="0">
                          <a:latin typeface="Arial" pitchFamily="34" charset="0"/>
                          <a:cs typeface="Arial" pitchFamily="34" charset="0"/>
                        </a:rPr>
                        <a:t>Ubicación</a:t>
                      </a:r>
                      <a:endParaRPr lang="es-MX" sz="1100" dirty="0">
                        <a:solidFill>
                          <a:schemeClr val="tx1"/>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800"/>
                        </a:spcAft>
                      </a:pPr>
                      <a:r>
                        <a:rPr lang="es-MX" sz="1100" dirty="0">
                          <a:latin typeface="Arial" pitchFamily="34" charset="0"/>
                          <a:cs typeface="Arial" pitchFamily="34" charset="0"/>
                        </a:rPr>
                        <a:t>Numero de Clasificación</a:t>
                      </a:r>
                      <a:endParaRPr lang="es-MX" sz="1100" dirty="0">
                        <a:solidFill>
                          <a:schemeClr val="tx1"/>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800"/>
                        </a:spcAft>
                      </a:pPr>
                      <a:r>
                        <a:rPr lang="es-MX" sz="1100" dirty="0">
                          <a:latin typeface="Arial" pitchFamily="34" charset="0"/>
                          <a:cs typeface="Arial" pitchFamily="34" charset="0"/>
                        </a:rPr>
                        <a:t>Biblioteca </a:t>
                      </a:r>
                      <a:r>
                        <a:rPr lang="es-MX" sz="1100" dirty="0" smtClean="0">
                          <a:latin typeface="Arial" pitchFamily="34" charset="0"/>
                          <a:cs typeface="Arial" pitchFamily="34" charset="0"/>
                        </a:rPr>
                        <a:t>Central</a:t>
                      </a:r>
                      <a:endParaRPr lang="es-MX" sz="1100" dirty="0">
                        <a:solidFill>
                          <a:schemeClr val="tx1"/>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800"/>
                        </a:spcAft>
                      </a:pPr>
                      <a:r>
                        <a:rPr lang="es-MX" sz="1100" dirty="0">
                          <a:latin typeface="Arial" pitchFamily="34" charset="0"/>
                          <a:cs typeface="Arial" pitchFamily="34" charset="0"/>
                        </a:rPr>
                        <a:t>QA164 L5818</a:t>
                      </a:r>
                      <a:endParaRPr lang="es-MX" sz="1100" dirty="0">
                        <a:solidFill>
                          <a:schemeClr val="tx1"/>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800"/>
                        </a:spcAft>
                      </a:pPr>
                      <a:r>
                        <a:rPr lang="es-MX" sz="1100" dirty="0">
                          <a:latin typeface="Arial" pitchFamily="34" charset="0"/>
                          <a:cs typeface="Arial" pitchFamily="34" charset="0"/>
                        </a:rPr>
                        <a:t>Facultad de Contaduría y Administración</a:t>
                      </a:r>
                      <a:endParaRPr lang="es-MX" sz="1100" dirty="0">
                        <a:solidFill>
                          <a:schemeClr val="tx1"/>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800"/>
                        </a:spcAft>
                      </a:pPr>
                      <a:endParaRPr lang="es-MX" sz="1100" dirty="0">
                        <a:solidFill>
                          <a:schemeClr val="tx1"/>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800"/>
                        </a:spcAft>
                      </a:pPr>
                      <a:r>
                        <a:rPr lang="es-MX" sz="1100" dirty="0">
                          <a:latin typeface="Arial" pitchFamily="34" charset="0"/>
                          <a:cs typeface="Arial" pitchFamily="34" charset="0"/>
                        </a:rPr>
                        <a:t>Facultad de Ingeniería. </a:t>
                      </a:r>
                      <a:r>
                        <a:rPr lang="es-MX" sz="1100" dirty="0" smtClean="0">
                          <a:latin typeface="Arial" pitchFamily="34" charset="0"/>
                          <a:cs typeface="Arial" pitchFamily="34" charset="0"/>
                        </a:rPr>
                        <a:t>Posgrado</a:t>
                      </a:r>
                      <a:endParaRPr lang="es-MX" sz="1100" dirty="0">
                        <a:solidFill>
                          <a:schemeClr val="tx1"/>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800"/>
                        </a:spcAft>
                      </a:pPr>
                      <a:endParaRPr lang="es-MX" sz="1100" dirty="0">
                        <a:solidFill>
                          <a:schemeClr val="tx1"/>
                        </a:solidFill>
                        <a:latin typeface="Arial" pitchFamily="34" charset="0"/>
                        <a:ea typeface="Calibri"/>
                        <a:cs typeface="Arial" pitchFamily="34" charset="0"/>
                      </a:endParaRPr>
                    </a:p>
                  </a:txBody>
                  <a:tcPr marL="95250" marR="95250" marT="47625" marB="47625" anchor="b"/>
                </a:tc>
              </a:tr>
            </a:tbl>
          </a:graphicData>
        </a:graphic>
      </p:graphicFrame>
      <p:sp>
        <p:nvSpPr>
          <p:cNvPr id="29697" name="Rectangle 1"/>
          <p:cNvSpPr>
            <a:spLocks noChangeArrowheads="1"/>
          </p:cNvSpPr>
          <p:nvPr/>
        </p:nvSpPr>
        <p:spPr bwMode="auto">
          <a:xfrm>
            <a:off x="470262" y="2001411"/>
            <a:ext cx="2651760" cy="212365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Liu</a:t>
            </a:r>
            <a:r>
              <a:rPr kumimoji="0" lang="es-MX"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MX"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s-MX"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MX"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Chung</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Laung</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1934-, autor</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México : McGraw-Hill, 1995</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1995</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Descripción física: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432 páginas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2251166" y="924338"/>
            <a:ext cx="6096000" cy="830997"/>
          </a:xfrm>
          <a:prstGeom prst="rect">
            <a:avLst/>
          </a:prstGeom>
        </p:spPr>
        <p:txBody>
          <a:bodyPr>
            <a:spAutoFit/>
          </a:bodyPr>
          <a:lstStyle/>
          <a:p>
            <a:pPr lvl="0" algn="ctr" defTabSz="914400" fontAlgn="base">
              <a:spcBef>
                <a:spcPct val="0"/>
              </a:spcBef>
              <a:spcAft>
                <a:spcPct val="0"/>
              </a:spcAft>
            </a:pPr>
            <a:r>
              <a:rPr lang="es-MX" sz="2400" b="1" dirty="0" smtClean="0">
                <a:solidFill>
                  <a:schemeClr val="bg1"/>
                </a:solidFill>
                <a:latin typeface="Arial" pitchFamily="34" charset="0"/>
                <a:ea typeface="Helvetica Neue" charset="0"/>
                <a:cs typeface="Helvetica Neue" charset="0"/>
                <a:hlinkClick r:id="rId2"/>
              </a:rPr>
              <a:t>Elementos</a:t>
            </a:r>
            <a:r>
              <a:rPr lang="es-MX" sz="2400" dirty="0" smtClean="0">
                <a:solidFill>
                  <a:schemeClr val="bg1"/>
                </a:solidFill>
                <a:latin typeface="Arial" pitchFamily="34" charset="0"/>
                <a:ea typeface="Helvetica Neue" charset="0"/>
                <a:cs typeface="Helvetica Neue" charset="0"/>
                <a:hlinkClick r:id="rId2"/>
              </a:rPr>
              <a:t> </a:t>
            </a:r>
            <a:r>
              <a:rPr lang="es-MX" sz="2400" b="1" dirty="0" smtClean="0">
                <a:solidFill>
                  <a:schemeClr val="bg1"/>
                </a:solidFill>
                <a:latin typeface="Arial" pitchFamily="34" charset="0"/>
                <a:ea typeface="Helvetica Neue" charset="0"/>
                <a:cs typeface="Helvetica Neue" charset="0"/>
                <a:hlinkClick r:id="rId2"/>
              </a:rPr>
              <a:t>de</a:t>
            </a:r>
            <a:r>
              <a:rPr lang="es-MX" sz="2400" dirty="0" smtClean="0">
                <a:solidFill>
                  <a:schemeClr val="bg1"/>
                </a:solidFill>
                <a:latin typeface="Arial" pitchFamily="34" charset="0"/>
                <a:ea typeface="Helvetica Neue" charset="0"/>
                <a:cs typeface="Helvetica Neue" charset="0"/>
                <a:hlinkClick r:id="rId2"/>
              </a:rPr>
              <a:t> </a:t>
            </a:r>
            <a:r>
              <a:rPr lang="es-MX" sz="2400" b="1" dirty="0" err="1" smtClean="0">
                <a:solidFill>
                  <a:schemeClr val="bg1"/>
                </a:solidFill>
                <a:latin typeface="Arial" pitchFamily="34" charset="0"/>
                <a:ea typeface="Helvetica Neue" charset="0"/>
                <a:cs typeface="Helvetica Neue" charset="0"/>
                <a:hlinkClick r:id="rId2"/>
              </a:rPr>
              <a:t>matematicas</a:t>
            </a:r>
            <a:r>
              <a:rPr lang="es-MX" sz="2400" dirty="0" smtClean="0">
                <a:solidFill>
                  <a:schemeClr val="bg1"/>
                </a:solidFill>
                <a:latin typeface="Arial" pitchFamily="34" charset="0"/>
                <a:ea typeface="Helvetica Neue" charset="0"/>
                <a:cs typeface="Helvetica Neue" charset="0"/>
                <a:hlinkClick r:id="rId2"/>
              </a:rPr>
              <a:t> </a:t>
            </a:r>
            <a:r>
              <a:rPr lang="es-MX" sz="2400" b="1" dirty="0" smtClean="0">
                <a:solidFill>
                  <a:schemeClr val="bg1"/>
                </a:solidFill>
                <a:latin typeface="Arial" pitchFamily="34" charset="0"/>
                <a:ea typeface="Helvetica Neue" charset="0"/>
                <a:cs typeface="Helvetica Neue" charset="0"/>
                <a:hlinkClick r:id="rId2"/>
              </a:rPr>
              <a:t>discretas</a:t>
            </a:r>
            <a:r>
              <a:rPr lang="es-MX" sz="2400" dirty="0" smtClean="0">
                <a:solidFill>
                  <a:schemeClr val="bg1"/>
                </a:solidFill>
                <a:latin typeface="Arial" pitchFamily="34" charset="0"/>
                <a:ea typeface="Helvetica Neue" charset="0"/>
                <a:cs typeface="Helvetica Neue" charset="0"/>
                <a:hlinkClick r:id="rId2"/>
              </a:rPr>
              <a:t> / </a:t>
            </a:r>
            <a:r>
              <a:rPr lang="es-MX" sz="2400" b="1" dirty="0" smtClean="0">
                <a:solidFill>
                  <a:schemeClr val="bg1"/>
                </a:solidFill>
                <a:latin typeface="Arial" pitchFamily="34" charset="0"/>
                <a:ea typeface="Helvetica Neue" charset="0"/>
                <a:cs typeface="Helvetica Neue" charset="0"/>
                <a:hlinkClick r:id="rId2"/>
              </a:rPr>
              <a:t>C</a:t>
            </a:r>
            <a:r>
              <a:rPr lang="es-MX" sz="2400" dirty="0" smtClean="0">
                <a:solidFill>
                  <a:schemeClr val="bg1"/>
                </a:solidFill>
                <a:latin typeface="Arial" pitchFamily="34" charset="0"/>
                <a:ea typeface="Helvetica Neue" charset="0"/>
                <a:cs typeface="Helvetica Neue" charset="0"/>
                <a:hlinkClick r:id="rId2"/>
              </a:rPr>
              <a:t>. </a:t>
            </a:r>
            <a:r>
              <a:rPr lang="es-MX" sz="2400" b="1" dirty="0" smtClean="0">
                <a:solidFill>
                  <a:schemeClr val="bg1"/>
                </a:solidFill>
                <a:latin typeface="Arial" pitchFamily="34" charset="0"/>
                <a:ea typeface="Helvetica Neue" charset="0"/>
                <a:cs typeface="Helvetica Neue" charset="0"/>
                <a:hlinkClick r:id="rId2"/>
              </a:rPr>
              <a:t>L</a:t>
            </a:r>
            <a:r>
              <a:rPr lang="es-MX" sz="2400" dirty="0" smtClean="0">
                <a:solidFill>
                  <a:schemeClr val="bg1"/>
                </a:solidFill>
                <a:latin typeface="Arial" pitchFamily="34" charset="0"/>
                <a:ea typeface="Helvetica Neue" charset="0"/>
                <a:cs typeface="Helvetica Neue" charset="0"/>
                <a:hlinkClick r:id="rId2"/>
              </a:rPr>
              <a:t>. </a:t>
            </a:r>
            <a:r>
              <a:rPr lang="es-MX" sz="2400" b="1" dirty="0" err="1" smtClean="0">
                <a:solidFill>
                  <a:schemeClr val="bg1"/>
                </a:solidFill>
                <a:latin typeface="Arial" pitchFamily="34" charset="0"/>
                <a:ea typeface="Helvetica Neue" charset="0"/>
                <a:cs typeface="Helvetica Neue" charset="0"/>
                <a:hlinkClick r:id="rId2"/>
              </a:rPr>
              <a:t>Liu</a:t>
            </a:r>
            <a:r>
              <a:rPr lang="es-MX" sz="2400" dirty="0" smtClean="0">
                <a:solidFill>
                  <a:schemeClr val="bg1"/>
                </a:solidFill>
                <a:latin typeface="Arial" pitchFamily="34" charset="0"/>
                <a:ea typeface="Helvetica Neue" charset="0"/>
                <a:cs typeface="Helvetica Neue" charset="0"/>
                <a:hlinkClick r:id="rId2"/>
              </a:rPr>
              <a:t> ; </a:t>
            </a:r>
            <a:r>
              <a:rPr lang="es-MX" sz="2400" dirty="0" err="1" smtClean="0">
                <a:solidFill>
                  <a:schemeClr val="bg1"/>
                </a:solidFill>
                <a:latin typeface="Arial" pitchFamily="34" charset="0"/>
                <a:ea typeface="Helvetica Neue" charset="0"/>
                <a:cs typeface="Helvetica Neue" charset="0"/>
                <a:hlinkClick r:id="rId2"/>
              </a:rPr>
              <a:t>tr</a:t>
            </a:r>
            <a:r>
              <a:rPr lang="es-MX" sz="2400" dirty="0" smtClean="0">
                <a:solidFill>
                  <a:schemeClr val="bg1"/>
                </a:solidFill>
                <a:latin typeface="Arial" pitchFamily="34" charset="0"/>
                <a:ea typeface="Helvetica Neue" charset="0"/>
                <a:cs typeface="Helvetica Neue" charset="0"/>
                <a:hlinkClick r:id="rId2"/>
              </a:rPr>
              <a:t>. Luis Armando </a:t>
            </a:r>
            <a:r>
              <a:rPr lang="es-MX" sz="2400" dirty="0" err="1" smtClean="0">
                <a:solidFill>
                  <a:schemeClr val="bg1"/>
                </a:solidFill>
                <a:latin typeface="Arial" pitchFamily="34" charset="0"/>
                <a:ea typeface="Helvetica Neue" charset="0"/>
                <a:cs typeface="Helvetica Neue" charset="0"/>
                <a:hlinkClick r:id="rId2"/>
              </a:rPr>
              <a:t>Diaz</a:t>
            </a:r>
            <a:r>
              <a:rPr lang="es-MX" sz="2400" dirty="0" smtClean="0">
                <a:solidFill>
                  <a:schemeClr val="bg1"/>
                </a:solidFill>
                <a:latin typeface="Arial" pitchFamily="34" charset="0"/>
                <a:ea typeface="Helvetica Neue" charset="0"/>
                <a:cs typeface="Helvetica Neue" charset="0"/>
                <a:hlinkClick r:id="rId2"/>
              </a:rPr>
              <a:t> Torres</a:t>
            </a:r>
            <a:endParaRPr lang="es-MX" sz="2400" b="1" dirty="0" smtClean="0">
              <a:solidFill>
                <a:schemeClr val="bg1"/>
              </a:solidFill>
              <a:latin typeface="Arial" pitchFamily="34" charset="0"/>
              <a:ea typeface="Times New Roman" pitchFamily="18" charset="0"/>
              <a:cs typeface="Arial" pitchFamily="34" charset="0"/>
            </a:endParaRPr>
          </a:p>
        </p:txBody>
      </p:sp>
      <p:sp>
        <p:nvSpPr>
          <p:cNvPr id="5" name="4 Rectángulo"/>
          <p:cNvSpPr/>
          <p:nvPr/>
        </p:nvSpPr>
        <p:spPr>
          <a:xfrm>
            <a:off x="278673" y="5697472"/>
            <a:ext cx="6096000" cy="923330"/>
          </a:xfrm>
          <a:prstGeom prst="rect">
            <a:avLst/>
          </a:prstGeom>
        </p:spPr>
        <p:txBody>
          <a:bodyPr>
            <a:spAutoFit/>
          </a:bodyPr>
          <a:lstStyle/>
          <a:p>
            <a:r>
              <a:rPr lang="es-MX" sz="1400" b="1" dirty="0" smtClean="0">
                <a:latin typeface="Arial" pitchFamily="34" charset="0"/>
                <a:cs typeface="Arial" pitchFamily="34" charset="0"/>
                <a:hlinkClick r:id="rId3"/>
              </a:rPr>
              <a:t>Link de descarga:</a:t>
            </a:r>
          </a:p>
          <a:p>
            <a:r>
              <a:rPr lang="es-MX" sz="1100" dirty="0" smtClean="0">
                <a:latin typeface="Arial" pitchFamily="34" charset="0"/>
                <a:cs typeface="Arial" pitchFamily="34" charset="0"/>
                <a:hlinkClick r:id="rId3"/>
              </a:rPr>
              <a:t>https://www.researchgate.net/publication/31652753_Elementos_de_matematicas_discretas_CL_Liu_tr_por_Luis_Armando_Diaz_Torres</a:t>
            </a:r>
            <a:endParaRPr lang="es-MX" sz="1100" dirty="0" smtClean="0">
              <a:latin typeface="Arial" pitchFamily="34" charset="0"/>
              <a:cs typeface="Arial" pitchFamily="34" charset="0"/>
            </a:endParaRPr>
          </a:p>
          <a:p>
            <a:endParaRPr lang="es-MX" dirty="0"/>
          </a:p>
        </p:txBody>
      </p:sp>
      <p:sp>
        <p:nvSpPr>
          <p:cNvPr id="6" name="5 Flecha derecha"/>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pic>
        <p:nvPicPr>
          <p:cNvPr id="7" name="Picture 2" descr="https://scontent.fmfe1-1.fna.fbcdn.net/v/t34.0-12/22119369_1089875231149362_429853379_n.jpg?oh=111a42979650a36534cfc7e2b6ad26f0&amp;oe=59CF7890"/>
          <p:cNvPicPr>
            <a:picLocks noChangeAspect="1" noChangeArrowheads="1"/>
          </p:cNvPicPr>
          <p:nvPr/>
        </p:nvPicPr>
        <p:blipFill>
          <a:blip r:embed="rId4"/>
          <a:srcRect t="11954" b="11724"/>
          <a:stretch>
            <a:fillRect/>
          </a:stretch>
        </p:blipFill>
        <p:spPr bwMode="auto">
          <a:xfrm>
            <a:off x="6650968" y="1844566"/>
            <a:ext cx="2550921" cy="3452648"/>
          </a:xfrm>
          <a:prstGeom prst="rect">
            <a:avLst/>
          </a:prstGeom>
          <a:noFill/>
        </p:spPr>
      </p:pic>
      <p:sp>
        <p:nvSpPr>
          <p:cNvPr id="8" name="7 CuadroTexto"/>
          <p:cNvSpPr txBox="1"/>
          <p:nvPr/>
        </p:nvSpPr>
        <p:spPr>
          <a:xfrm>
            <a:off x="7020910" y="5754413"/>
            <a:ext cx="5171090" cy="830997"/>
          </a:xfrm>
          <a:prstGeom prst="rect">
            <a:avLst/>
          </a:prstGeom>
          <a:noFill/>
        </p:spPr>
        <p:txBody>
          <a:bodyPr wrap="square" rtlCol="0">
            <a:spAutoFit/>
          </a:bodyPr>
          <a:lstStyle/>
          <a:p>
            <a:pPr algn="just"/>
            <a:r>
              <a:rPr lang="es-MX" sz="1200" dirty="0" smtClean="0">
                <a:latin typeface="Arial" pitchFamily="34" charset="0"/>
                <a:cs typeface="Arial" pitchFamily="34" charset="0"/>
              </a:rPr>
              <a:t>Este libro contiene todos los temas del temario de Estructuras discretas, contiene  lo que es la teoría, así como ejercicios, el único inconveniente que le vería a este libro es que si lo queras en físico tienes que trasladarte a  la Facultad de Contaduría y Administración.</a:t>
            </a:r>
            <a:endParaRPr lang="es-MX" sz="1200" dirty="0">
              <a:latin typeface="Arial" pitchFamily="34" charset="0"/>
              <a:cs typeface="Arial" pitchFamily="34" charset="0"/>
            </a:endParaRPr>
          </a:p>
        </p:txBody>
      </p:sp>
      <p:sp>
        <p:nvSpPr>
          <p:cNvPr id="9" name="8 CuadroTexto"/>
          <p:cNvSpPr txBox="1"/>
          <p:nvPr/>
        </p:nvSpPr>
        <p:spPr>
          <a:xfrm>
            <a:off x="7047186" y="5517932"/>
            <a:ext cx="804041" cy="276999"/>
          </a:xfrm>
          <a:prstGeom prst="rect">
            <a:avLst/>
          </a:prstGeom>
          <a:noFill/>
        </p:spPr>
        <p:txBody>
          <a:bodyPr wrap="square" rtlCol="0">
            <a:spAutoFit/>
          </a:bodyPr>
          <a:lstStyle/>
          <a:p>
            <a:r>
              <a:rPr lang="es-MX" sz="1200" b="1" dirty="0" err="1" smtClean="0">
                <a:latin typeface="Arial" pitchFamily="34" charset="0"/>
                <a:cs typeface="Arial" pitchFamily="34" charset="0"/>
              </a:rPr>
              <a:t>Info</a:t>
            </a:r>
            <a:r>
              <a:rPr lang="es-MX" sz="1200" b="1" dirty="0" smtClean="0">
                <a:latin typeface="Arial" pitchFamily="34" charset="0"/>
                <a:cs typeface="Arial" pitchFamily="34" charset="0"/>
              </a:rPr>
              <a:t>:</a:t>
            </a:r>
            <a:endParaRPr lang="es-MX" sz="1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61257" y="4192427"/>
          <a:ext cx="4428309" cy="1636713"/>
        </p:xfrm>
        <a:graphic>
          <a:graphicData uri="http://schemas.openxmlformats.org/drawingml/2006/table">
            <a:tbl>
              <a:tblPr>
                <a:tableStyleId>{69C7853C-536D-4A76-A0AE-DD22124D55A5}</a:tableStyleId>
              </a:tblPr>
              <a:tblGrid>
                <a:gridCol w="3148149"/>
                <a:gridCol w="1280160"/>
              </a:tblGrid>
              <a:tr h="0">
                <a:tc>
                  <a:txBody>
                    <a:bodyPr/>
                    <a:lstStyle/>
                    <a:p>
                      <a:pPr>
                        <a:lnSpc>
                          <a:spcPct val="107000"/>
                        </a:lnSpc>
                        <a:spcAft>
                          <a:spcPts val="800"/>
                        </a:spcAft>
                      </a:pPr>
                      <a:r>
                        <a:rPr lang="es-MX" sz="1100" b="1" dirty="0">
                          <a:latin typeface="Arial" pitchFamily="34" charset="0"/>
                          <a:cs typeface="Arial" pitchFamily="34" charset="0"/>
                        </a:rPr>
                        <a:t>Ubicación</a:t>
                      </a:r>
                      <a:endParaRPr lang="es-MX" sz="1100" b="1"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800"/>
                        </a:spcAft>
                      </a:pPr>
                      <a:r>
                        <a:rPr lang="es-MX" sz="1100" b="1" dirty="0">
                          <a:latin typeface="Arial" pitchFamily="34" charset="0"/>
                          <a:cs typeface="Arial" pitchFamily="34" charset="0"/>
                        </a:rPr>
                        <a:t>Numero de Clasificación</a:t>
                      </a:r>
                      <a:endParaRPr lang="es-MX" sz="1100" b="1" dirty="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800"/>
                        </a:spcAft>
                      </a:pPr>
                      <a:r>
                        <a:rPr lang="es-MX" sz="1100" dirty="0" smtClean="0">
                          <a:latin typeface="Arial" pitchFamily="34" charset="0"/>
                          <a:cs typeface="Arial" pitchFamily="34" charset="0"/>
                        </a:rPr>
                        <a:t>Facultad de Ciencias</a:t>
                      </a:r>
                      <a:endParaRPr lang="es-MX" sz="1100" dirty="0" smtClean="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800"/>
                        </a:spcAft>
                      </a:pPr>
                      <a:r>
                        <a:rPr lang="es-MX" sz="1100">
                          <a:latin typeface="Arial" pitchFamily="34" charset="0"/>
                          <a:cs typeface="Arial" pitchFamily="34" charset="0"/>
                        </a:rPr>
                        <a:t>QA39.2 R6618 2004</a:t>
                      </a:r>
                      <a:endParaRPr lang="es-MX" sz="110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800"/>
                        </a:spcAft>
                      </a:pPr>
                      <a:r>
                        <a:rPr lang="es-MX" sz="1100">
                          <a:latin typeface="Arial" pitchFamily="34" charset="0"/>
                          <a:cs typeface="Arial" pitchFamily="34" charset="0"/>
                        </a:rPr>
                        <a:t>"Facultad de Ingeniería. Biblioteca ""Enrique Rivero Borrell"""</a:t>
                      </a:r>
                      <a:endParaRPr lang="es-MX" sz="11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800"/>
                        </a:spcAft>
                      </a:pPr>
                      <a:endParaRPr lang="es-MX" sz="110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800"/>
                        </a:spcAft>
                      </a:pPr>
                      <a:r>
                        <a:rPr lang="es-MX" sz="1100">
                          <a:latin typeface="Arial" pitchFamily="34" charset="0"/>
                          <a:cs typeface="Arial" pitchFamily="34" charset="0"/>
                        </a:rPr>
                        <a:t>Facultad de Estudios Superiores Cuautitlán 1</a:t>
                      </a:r>
                      <a:endParaRPr lang="es-MX" sz="11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800"/>
                        </a:spcAft>
                      </a:pPr>
                      <a:endParaRPr lang="es-MX" sz="1100" dirty="0">
                        <a:solidFill>
                          <a:srgbClr val="000000"/>
                        </a:solidFill>
                        <a:latin typeface="Arial" pitchFamily="34" charset="0"/>
                        <a:ea typeface="Calibri"/>
                        <a:cs typeface="Arial" pitchFamily="34" charset="0"/>
                      </a:endParaRPr>
                    </a:p>
                  </a:txBody>
                  <a:tcPr marL="95250" marR="95250" marT="47625" marB="47625" anchor="b"/>
                </a:tc>
              </a:tr>
            </a:tbl>
          </a:graphicData>
        </a:graphic>
      </p:graphicFrame>
      <p:sp>
        <p:nvSpPr>
          <p:cNvPr id="27650" name="Rectangle 2"/>
          <p:cNvSpPr>
            <a:spLocks noChangeArrowheads="1"/>
          </p:cNvSpPr>
          <p:nvPr/>
        </p:nvSpPr>
        <p:spPr bwMode="auto">
          <a:xfrm>
            <a:off x="352697" y="1981547"/>
            <a:ext cx="3611886" cy="1954381"/>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Rosen</a:t>
            </a:r>
            <a:r>
              <a:rPr kumimoji="0" lang="es-MX" sz="11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a:t>
            </a:r>
            <a:r>
              <a:rPr kumimoji="0" lang="es-MX" sz="1100" b="1"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Kenneth</a:t>
            </a:r>
            <a:r>
              <a:rPr kumimoji="0" lang="es-MX" sz="11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a:t>
            </a:r>
            <a:r>
              <a:rPr kumimoji="0" lang="es-MX" sz="1100" b="1"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H</a:t>
            </a:r>
            <a:r>
              <a:rPr kumimoji="0" lang="es-MX" sz="11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a:t>
            </a: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autor</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Madrid ; México : McGraw-Hill, 2004</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Edición:</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5a ed.</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2004</a:t>
            </a:r>
            <a:endParaRPr kumimoji="0" lang="es-MX"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262626"/>
                </a:solidFill>
                <a:effectLst/>
                <a:latin typeface="Arial" pitchFamily="34" charset="0"/>
                <a:ea typeface="Helvetica Neue" charset="0"/>
                <a:cs typeface="Arial" pitchFamily="34" charset="0"/>
              </a:rPr>
              <a:t>Materias: </a:t>
            </a:r>
            <a:r>
              <a:rPr kumimoji="0" lang="es-MX" sz="1100" b="0" i="0" u="none" strike="noStrike" cap="none" normalizeH="0" baseline="0" dirty="0" smtClean="0">
                <a:ln>
                  <a:noFill/>
                </a:ln>
                <a:solidFill>
                  <a:srgbClr val="262626"/>
                </a:solidFill>
                <a:effectLst/>
                <a:latin typeface="Arial" pitchFamily="34" charset="0"/>
                <a:ea typeface="Helvetica Neue" charset="0"/>
                <a:cs typeface="Arial" pitchFamily="34" charset="0"/>
              </a:rPr>
              <a:t>Matemáticas; Matemáticas computacionales</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49" name="image13.png" descr="plumx"/>
          <p:cNvPicPr>
            <a:picLocks noChangeAspect="1" noChangeArrowheads="1"/>
          </p:cNvPicPr>
          <p:nvPr/>
        </p:nvPicPr>
        <p:blipFill>
          <a:blip r:embed="rId2"/>
          <a:srcRect/>
          <a:stretch>
            <a:fillRect/>
          </a:stretch>
        </p:blipFill>
        <p:spPr bwMode="auto">
          <a:xfrm>
            <a:off x="0" y="457200"/>
            <a:ext cx="19050" cy="19050"/>
          </a:xfrm>
          <a:prstGeom prst="rect">
            <a:avLst/>
          </a:prstGeom>
          <a:noFill/>
        </p:spPr>
      </p:pic>
      <p:sp>
        <p:nvSpPr>
          <p:cNvPr id="27651" name="Rectangle 3"/>
          <p:cNvSpPr>
            <a:spLocks noChangeArrowheads="1"/>
          </p:cNvSpPr>
          <p:nvPr/>
        </p:nvSpPr>
        <p:spPr bwMode="auto">
          <a:xfrm>
            <a:off x="0" y="476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1403131" y="856321"/>
            <a:ext cx="8686800" cy="830997"/>
          </a:xfrm>
          <a:prstGeom prst="rect">
            <a:avLst/>
          </a:prstGeom>
        </p:spPr>
        <p:txBody>
          <a:bodyPr wrap="square">
            <a:spAutoFit/>
          </a:bodyPr>
          <a:lstStyle/>
          <a:p>
            <a:pPr lvl="0" algn="ctr" defTabSz="914400" fontAlgn="base">
              <a:spcBef>
                <a:spcPct val="0"/>
              </a:spcBef>
              <a:spcAft>
                <a:spcPct val="0"/>
              </a:spcAft>
            </a:pPr>
            <a:r>
              <a:rPr lang="es-MX" sz="2400" b="1" dirty="0" smtClean="0">
                <a:latin typeface="Arial" pitchFamily="34" charset="0"/>
                <a:ea typeface="Helvetica Neue" charset="0"/>
                <a:cs typeface="Helvetica Neue" charset="0"/>
                <a:hlinkClick r:id="rId3"/>
              </a:rPr>
              <a:t>Matemática discreta y sus aplicaciones / Kenneth H. Rosen ; </a:t>
            </a:r>
            <a:r>
              <a:rPr lang="es-MX" sz="2400" b="1" dirty="0" err="1" smtClean="0">
                <a:latin typeface="Arial" pitchFamily="34" charset="0"/>
                <a:ea typeface="Helvetica Neue" charset="0"/>
                <a:cs typeface="Helvetica Neue" charset="0"/>
                <a:hlinkClick r:id="rId3"/>
              </a:rPr>
              <a:t>dr.</a:t>
            </a:r>
            <a:r>
              <a:rPr lang="es-MX" sz="2400" b="1" dirty="0" smtClean="0">
                <a:latin typeface="Arial" pitchFamily="34" charset="0"/>
                <a:ea typeface="Helvetica Neue" charset="0"/>
                <a:cs typeface="Helvetica Neue" charset="0"/>
                <a:hlinkClick r:id="rId3"/>
              </a:rPr>
              <a:t>, José Manuel Pérez Morales ... [y otros.]</a:t>
            </a:r>
            <a:endParaRPr lang="es-MX" sz="2400" b="1" dirty="0" smtClean="0">
              <a:latin typeface="Arial" pitchFamily="34" charset="0"/>
              <a:ea typeface="Times New Roman" pitchFamily="18" charset="0"/>
              <a:cs typeface="Arial" pitchFamily="34" charset="0"/>
            </a:endParaRPr>
          </a:p>
        </p:txBody>
      </p:sp>
      <p:pic>
        <p:nvPicPr>
          <p:cNvPr id="27653" name="Picture 5" descr="Imagen relacionada"/>
          <p:cNvPicPr>
            <a:picLocks noChangeAspect="1" noChangeArrowheads="1"/>
          </p:cNvPicPr>
          <p:nvPr/>
        </p:nvPicPr>
        <p:blipFill>
          <a:blip r:embed="rId4"/>
          <a:srcRect l="11890" t="9951" r="8955" b="7728"/>
          <a:stretch>
            <a:fillRect/>
          </a:stretch>
        </p:blipFill>
        <p:spPr bwMode="auto">
          <a:xfrm>
            <a:off x="6952594" y="1923393"/>
            <a:ext cx="2364827" cy="3279227"/>
          </a:xfrm>
          <a:prstGeom prst="rect">
            <a:avLst/>
          </a:prstGeom>
          <a:noFill/>
        </p:spPr>
      </p:pic>
      <p:sp>
        <p:nvSpPr>
          <p:cNvPr id="8" name="7 Rectángulo"/>
          <p:cNvSpPr/>
          <p:nvPr/>
        </p:nvSpPr>
        <p:spPr>
          <a:xfrm>
            <a:off x="6827520" y="5257562"/>
            <a:ext cx="5364480" cy="160043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MX" sz="1400" dirty="0" smtClean="0">
                <a:latin typeface="Arial" pitchFamily="34" charset="0"/>
                <a:cs typeface="Arial" pitchFamily="34" charset="0"/>
              </a:rPr>
              <a:t>Contiene gran número de ejercicios y ejemplos aclaratorios. Cada tema incluye demostraciones matemáticas, análisis combinatorio, estructuras discretas, algoritmos, engarzando estos conceptos con herramientas para resolver problemas a través de modelos. Especial importancia a la Lógica, tipos de prueba y pruebas de escritura.</a:t>
            </a:r>
          </a:p>
          <a:p>
            <a:r>
              <a:rPr lang="es-MX" sz="1400" dirty="0" smtClean="0">
                <a:latin typeface="Arial" pitchFamily="34" charset="0"/>
                <a:cs typeface="Arial" pitchFamily="34" charset="0"/>
              </a:rPr>
              <a:t>Este libro es ideal para todos los temas de Estructuras discretas.</a:t>
            </a:r>
            <a:endParaRPr lang="es-MX" sz="1400" dirty="0">
              <a:latin typeface="Arial" pitchFamily="34" charset="0"/>
              <a:cs typeface="Arial" pitchFamily="34" charset="0"/>
            </a:endParaRPr>
          </a:p>
        </p:txBody>
      </p:sp>
      <p:sp>
        <p:nvSpPr>
          <p:cNvPr id="9" name="8 Flecha derecha"/>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hlinkClick r:id="rId5" action="ppaction://hlinksldjump"/>
              </a:rPr>
              <a:t>inicio</a:t>
            </a: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06977" y="4108562"/>
          <a:ext cx="4905103" cy="2024889"/>
        </p:xfrm>
        <a:graphic>
          <a:graphicData uri="http://schemas.openxmlformats.org/drawingml/2006/table">
            <a:tbl>
              <a:tblPr>
                <a:tableStyleId>{08FB837D-C827-4EFA-A057-4D05807E0F7C}</a:tableStyleId>
              </a:tblPr>
              <a:tblGrid>
                <a:gridCol w="3102429"/>
                <a:gridCol w="1802674"/>
              </a:tblGrid>
              <a:tr h="0">
                <a:tc>
                  <a:txBody>
                    <a:bodyPr/>
                    <a:lstStyle/>
                    <a:p>
                      <a:pPr>
                        <a:lnSpc>
                          <a:spcPct val="107000"/>
                        </a:lnSpc>
                        <a:spcAft>
                          <a:spcPts val="0"/>
                        </a:spcAft>
                      </a:pPr>
                      <a:r>
                        <a:rPr lang="es-MX" sz="900" b="1" dirty="0">
                          <a:solidFill>
                            <a:schemeClr val="tx1"/>
                          </a:solidFill>
                          <a:latin typeface="Arial" pitchFamily="34" charset="0"/>
                          <a:cs typeface="Arial" pitchFamily="34" charset="0"/>
                        </a:rPr>
                        <a:t>Ubicación</a:t>
                      </a:r>
                      <a:endParaRPr lang="es-MX" sz="1100" b="1" dirty="0">
                        <a:solidFill>
                          <a:schemeClr val="tx1"/>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900" b="1" dirty="0">
                          <a:solidFill>
                            <a:schemeClr val="tx1"/>
                          </a:solidFill>
                          <a:latin typeface="Arial" pitchFamily="34" charset="0"/>
                          <a:cs typeface="Arial" pitchFamily="34" charset="0"/>
                        </a:rPr>
                        <a:t>Numero de Clasificación</a:t>
                      </a:r>
                      <a:endParaRPr lang="es-MX" sz="1100" b="1" dirty="0">
                        <a:solidFill>
                          <a:schemeClr val="tx1"/>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900" dirty="0">
                          <a:solidFill>
                            <a:schemeClr val="tx1"/>
                          </a:solidFill>
                          <a:latin typeface="Arial" pitchFamily="34" charset="0"/>
                          <a:cs typeface="Arial" pitchFamily="34" charset="0"/>
                        </a:rPr>
                        <a:t>Centro de Ciencias </a:t>
                      </a:r>
                      <a:r>
                        <a:rPr lang="es-MX" sz="900" dirty="0" smtClean="0">
                          <a:solidFill>
                            <a:schemeClr val="tx1"/>
                          </a:solidFill>
                          <a:latin typeface="Arial" pitchFamily="34" charset="0"/>
                          <a:cs typeface="Arial" pitchFamily="34" charset="0"/>
                        </a:rPr>
                        <a:t>Geonómicas</a:t>
                      </a:r>
                      <a:endParaRPr lang="es-MX" sz="1100" dirty="0">
                        <a:solidFill>
                          <a:schemeClr val="tx1"/>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900" dirty="0">
                          <a:solidFill>
                            <a:schemeClr val="tx1"/>
                          </a:solidFill>
                          <a:latin typeface="Arial" pitchFamily="34" charset="0"/>
                          <a:cs typeface="Arial" pitchFamily="34" charset="0"/>
                        </a:rPr>
                        <a:t>QA39.2 B356 1996</a:t>
                      </a:r>
                      <a:endParaRPr lang="es-MX" sz="1100" dirty="0">
                        <a:solidFill>
                          <a:schemeClr val="tx1"/>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900" dirty="0">
                          <a:solidFill>
                            <a:schemeClr val="tx1"/>
                          </a:solidFill>
                          <a:latin typeface="Arial" pitchFamily="34" charset="0"/>
                          <a:cs typeface="Arial" pitchFamily="34" charset="0"/>
                        </a:rPr>
                        <a:t>Facultad de </a:t>
                      </a:r>
                      <a:r>
                        <a:rPr lang="es-MX" sz="900" dirty="0" smtClean="0">
                          <a:solidFill>
                            <a:schemeClr val="tx1"/>
                          </a:solidFill>
                          <a:latin typeface="Arial" pitchFamily="34" charset="0"/>
                          <a:cs typeface="Arial" pitchFamily="34" charset="0"/>
                        </a:rPr>
                        <a:t>Ciencias</a:t>
                      </a:r>
                      <a:endParaRPr lang="es-MX" sz="1100" dirty="0">
                        <a:solidFill>
                          <a:schemeClr val="tx1"/>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a:solidFill>
                          <a:schemeClr val="tx1"/>
                        </a:solidFill>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900">
                          <a:solidFill>
                            <a:schemeClr val="tx1"/>
                          </a:solidFill>
                          <a:latin typeface="Arial" pitchFamily="34" charset="0"/>
                          <a:cs typeface="Arial" pitchFamily="34" charset="0"/>
                        </a:rPr>
                        <a:t>Instituto de Investigaciones en Materiales</a:t>
                      </a:r>
                      <a:endParaRPr lang="es-MX" sz="1100">
                        <a:solidFill>
                          <a:schemeClr val="tx1"/>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a:solidFill>
                          <a:schemeClr val="tx1"/>
                        </a:solidFill>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900" dirty="0">
                          <a:solidFill>
                            <a:schemeClr val="tx1"/>
                          </a:solidFill>
                          <a:latin typeface="Arial" pitchFamily="34" charset="0"/>
                          <a:cs typeface="Arial" pitchFamily="34" charset="0"/>
                        </a:rPr>
                        <a:t>Instituto de </a:t>
                      </a:r>
                      <a:r>
                        <a:rPr lang="es-MX" sz="900" dirty="0" smtClean="0">
                          <a:solidFill>
                            <a:schemeClr val="tx1"/>
                          </a:solidFill>
                          <a:latin typeface="Arial" pitchFamily="34" charset="0"/>
                          <a:cs typeface="Arial" pitchFamily="34" charset="0"/>
                        </a:rPr>
                        <a:t>Matemáticas</a:t>
                      </a:r>
                      <a:endParaRPr lang="es-MX" sz="1100" dirty="0">
                        <a:solidFill>
                          <a:schemeClr val="tx1"/>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a:solidFill>
                          <a:schemeClr val="tx1"/>
                        </a:solidFill>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900" dirty="0">
                          <a:solidFill>
                            <a:schemeClr val="tx1"/>
                          </a:solidFill>
                          <a:latin typeface="Arial" pitchFamily="34" charset="0"/>
                          <a:cs typeface="Arial" pitchFamily="34" charset="0"/>
                        </a:rPr>
                        <a:t>Centro de Ciencias Matemáticas-Morelia</a:t>
                      </a:r>
                      <a:endParaRPr lang="es-MX" sz="1100" dirty="0">
                        <a:solidFill>
                          <a:schemeClr val="tx1"/>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dirty="0">
                        <a:solidFill>
                          <a:schemeClr val="tx1"/>
                        </a:solidFill>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900" dirty="0">
                          <a:solidFill>
                            <a:schemeClr val="tx1"/>
                          </a:solidFill>
                          <a:latin typeface="Arial" pitchFamily="34" charset="0"/>
                          <a:cs typeface="Arial" pitchFamily="34" charset="0"/>
                        </a:rPr>
                        <a:t>"Facultad de Ingeniería. Biblioteca ""Enrique Rivero Borrell"""</a:t>
                      </a:r>
                      <a:endParaRPr lang="es-MX" sz="1100" dirty="0">
                        <a:solidFill>
                          <a:schemeClr val="tx1"/>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dirty="0">
                        <a:solidFill>
                          <a:schemeClr val="tx1"/>
                        </a:solidFill>
                        <a:latin typeface="Arial" pitchFamily="34" charset="0"/>
                        <a:ea typeface="Times New Roman"/>
                        <a:cs typeface="Arial" pitchFamily="34" charset="0"/>
                      </a:endParaRPr>
                    </a:p>
                  </a:txBody>
                  <a:tcPr marL="95250" marR="95250" marT="47625" marB="47625" anchor="b"/>
                </a:tc>
              </a:tr>
            </a:tbl>
          </a:graphicData>
        </a:graphic>
      </p:graphicFrame>
      <p:sp>
        <p:nvSpPr>
          <p:cNvPr id="26625" name="Rectangle 1"/>
          <p:cNvSpPr>
            <a:spLocks noChangeArrowheads="1"/>
          </p:cNvSpPr>
          <p:nvPr/>
        </p:nvSpPr>
        <p:spPr bwMode="auto">
          <a:xfrm>
            <a:off x="182880" y="2134634"/>
            <a:ext cx="2382383" cy="170046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05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5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English</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5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50" b="1" i="0" u="none" strike="noStrike" cap="none" normalizeH="0" baseline="0" dirty="0" err="1" smtClean="0">
                <a:ln>
                  <a:noFill/>
                </a:ln>
                <a:solidFill>
                  <a:srgbClr val="005BC6"/>
                </a:solidFill>
                <a:effectLst/>
                <a:latin typeface="Arial" pitchFamily="34" charset="0"/>
                <a:ea typeface="Times New Roman" pitchFamily="18" charset="0"/>
                <a:cs typeface="Arial" pitchFamily="34" charset="0"/>
              </a:rPr>
              <a:t>Balakrishnan</a:t>
            </a:r>
            <a:r>
              <a:rPr kumimoji="0" lang="es-MX" sz="105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V. K.</a:t>
            </a:r>
            <a:r>
              <a:rPr kumimoji="0" lang="es-MX" sz="105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1931-, autor</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5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5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New York : Dover </a:t>
            </a:r>
            <a:r>
              <a:rPr kumimoji="0" lang="es-MX" sz="105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Publications</a:t>
            </a:r>
            <a:r>
              <a:rPr kumimoji="0" lang="es-MX" sz="105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1996</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5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Edición:</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5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Dover ed.</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5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5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1996</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1828199" y="1119831"/>
            <a:ext cx="8135607" cy="461665"/>
          </a:xfrm>
          <a:prstGeom prst="rect">
            <a:avLst/>
          </a:prstGeom>
        </p:spPr>
        <p:txBody>
          <a:bodyPr wrap="square">
            <a:spAutoFit/>
          </a:bodyPr>
          <a:lstStyle/>
          <a:p>
            <a:pPr lvl="0" algn="ctr" defTabSz="914400" fontAlgn="base">
              <a:spcBef>
                <a:spcPct val="0"/>
              </a:spcBef>
              <a:spcAft>
                <a:spcPct val="0"/>
              </a:spcAft>
            </a:pPr>
            <a:r>
              <a:rPr lang="es-MX" sz="2400" b="1" dirty="0" err="1" smtClean="0">
                <a:solidFill>
                  <a:schemeClr val="bg1"/>
                </a:solidFill>
                <a:latin typeface="Arial" pitchFamily="34" charset="0"/>
                <a:ea typeface="Calibri" pitchFamily="34" charset="0"/>
                <a:cs typeface="Arial" pitchFamily="34" charset="0"/>
              </a:rPr>
              <a:t>I</a:t>
            </a:r>
            <a:r>
              <a:rPr lang="es-MX" sz="2400" b="1" dirty="0" err="1" smtClean="0" bmk="">
                <a:solidFill>
                  <a:schemeClr val="bg1"/>
                </a:solidFill>
                <a:latin typeface="Arial" pitchFamily="34" charset="0"/>
                <a:ea typeface="Calibri" pitchFamily="34" charset="0"/>
                <a:cs typeface="Arial" pitchFamily="34" charset="0"/>
              </a:rPr>
              <a:t>ntroductory</a:t>
            </a:r>
            <a:r>
              <a:rPr lang="es-MX" sz="2400" dirty="0" smtClean="0" bmk="citation">
                <a:solidFill>
                  <a:schemeClr val="bg1"/>
                </a:solidFill>
                <a:latin typeface="Arial" pitchFamily="34" charset="0"/>
                <a:ea typeface="Calibri" pitchFamily="34" charset="0"/>
                <a:cs typeface="Arial" pitchFamily="34" charset="0"/>
              </a:rPr>
              <a:t> </a:t>
            </a:r>
            <a:r>
              <a:rPr lang="es-MX" sz="2400" b="1" dirty="0" err="1" smtClean="0" bmk="citation">
                <a:solidFill>
                  <a:schemeClr val="bg1"/>
                </a:solidFill>
                <a:latin typeface="Arial" pitchFamily="34" charset="0"/>
                <a:ea typeface="Calibri" pitchFamily="34" charset="0"/>
                <a:cs typeface="Arial" pitchFamily="34" charset="0"/>
              </a:rPr>
              <a:t>discrete</a:t>
            </a:r>
            <a:r>
              <a:rPr lang="es-MX" sz="2400" dirty="0" smtClean="0" bmk="citation">
                <a:solidFill>
                  <a:schemeClr val="bg1"/>
                </a:solidFill>
                <a:latin typeface="Arial" pitchFamily="34" charset="0"/>
                <a:ea typeface="Calibri" pitchFamily="34" charset="0"/>
                <a:cs typeface="Arial" pitchFamily="34" charset="0"/>
              </a:rPr>
              <a:t> </a:t>
            </a:r>
            <a:r>
              <a:rPr lang="es-MX" sz="2400" b="1" dirty="0" err="1" smtClean="0" bmk="citation">
                <a:solidFill>
                  <a:schemeClr val="bg1"/>
                </a:solidFill>
                <a:latin typeface="Arial" pitchFamily="34" charset="0"/>
                <a:ea typeface="Calibri" pitchFamily="34" charset="0"/>
                <a:cs typeface="Arial" pitchFamily="34" charset="0"/>
              </a:rPr>
              <a:t>mathematics</a:t>
            </a:r>
            <a:r>
              <a:rPr lang="es-MX" sz="2400" dirty="0" smtClean="0" bmk="citation">
                <a:solidFill>
                  <a:schemeClr val="bg1"/>
                </a:solidFill>
                <a:latin typeface="Arial" pitchFamily="34" charset="0"/>
                <a:ea typeface="Calibri" pitchFamily="34" charset="0"/>
                <a:cs typeface="Arial" pitchFamily="34" charset="0"/>
              </a:rPr>
              <a:t> / </a:t>
            </a:r>
            <a:r>
              <a:rPr lang="es-MX" sz="2400" b="1" dirty="0" smtClean="0" bmk="citation">
                <a:solidFill>
                  <a:schemeClr val="bg1"/>
                </a:solidFill>
                <a:latin typeface="Arial" pitchFamily="34" charset="0"/>
                <a:ea typeface="Calibri" pitchFamily="34" charset="0"/>
                <a:cs typeface="Arial" pitchFamily="34" charset="0"/>
              </a:rPr>
              <a:t>V.K</a:t>
            </a:r>
            <a:r>
              <a:rPr lang="es-MX" sz="2400" dirty="0" smtClean="0" bmk="citation">
                <a:solidFill>
                  <a:schemeClr val="bg1"/>
                </a:solidFill>
                <a:latin typeface="Arial" pitchFamily="34" charset="0"/>
                <a:ea typeface="Calibri" pitchFamily="34" charset="0"/>
                <a:cs typeface="Arial" pitchFamily="34" charset="0"/>
              </a:rPr>
              <a:t>. </a:t>
            </a:r>
            <a:r>
              <a:rPr lang="es-MX" sz="2400" b="1" dirty="0" err="1" smtClean="0" bmk="citation">
                <a:solidFill>
                  <a:schemeClr val="bg1"/>
                </a:solidFill>
                <a:latin typeface="Arial" pitchFamily="34" charset="0"/>
                <a:ea typeface="Calibri" pitchFamily="34" charset="0"/>
                <a:cs typeface="Arial" pitchFamily="34" charset="0"/>
              </a:rPr>
              <a:t>Balakrishnan</a:t>
            </a:r>
            <a:endParaRPr lang="es-MX" dirty="0" smtClean="0">
              <a:solidFill>
                <a:schemeClr val="bg1"/>
              </a:solidFill>
              <a:latin typeface="Arial" pitchFamily="34" charset="0"/>
              <a:cs typeface="Arial" pitchFamily="34" charset="0"/>
            </a:endParaRPr>
          </a:p>
        </p:txBody>
      </p:sp>
      <p:sp>
        <p:nvSpPr>
          <p:cNvPr id="5" name="4 CuadroTexto"/>
          <p:cNvSpPr txBox="1"/>
          <p:nvPr/>
        </p:nvSpPr>
        <p:spPr>
          <a:xfrm>
            <a:off x="6844937" y="5499463"/>
            <a:ext cx="3762103"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1200" dirty="0" smtClean="0"/>
              <a:t>Contiene los temas 1,2,3, 4</a:t>
            </a:r>
          </a:p>
          <a:p>
            <a:r>
              <a:rPr lang="es-MX" sz="1200" dirty="0" smtClean="0"/>
              <a:t>Pero es un poco difícil de encontrar en físico.</a:t>
            </a:r>
            <a:endParaRPr lang="es-MX" sz="1200" dirty="0"/>
          </a:p>
        </p:txBody>
      </p:sp>
      <p:pic>
        <p:nvPicPr>
          <p:cNvPr id="26627" name="Picture 3" descr="Resultado de imagen para Introductory discrete mathematics / V.K. Balakrishnan"/>
          <p:cNvPicPr>
            <a:picLocks noChangeAspect="1" noChangeArrowheads="1"/>
          </p:cNvPicPr>
          <p:nvPr/>
        </p:nvPicPr>
        <p:blipFill>
          <a:blip r:embed="rId2"/>
          <a:srcRect/>
          <a:stretch>
            <a:fillRect/>
          </a:stretch>
        </p:blipFill>
        <p:spPr bwMode="auto">
          <a:xfrm>
            <a:off x="6583679" y="2312125"/>
            <a:ext cx="1967507" cy="2816634"/>
          </a:xfrm>
          <a:prstGeom prst="rect">
            <a:avLst/>
          </a:prstGeom>
          <a:noFill/>
        </p:spPr>
      </p:pic>
      <p:sp>
        <p:nvSpPr>
          <p:cNvPr id="7" name="6 Flecha derecha"/>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hlinkClick r:id="rId3" action="ppaction://hlinksldjump"/>
              </a:rPr>
              <a:t>Inicio</a:t>
            </a:r>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4307359"/>
          <a:ext cx="4754880" cy="2304462"/>
        </p:xfrm>
        <a:graphic>
          <a:graphicData uri="http://schemas.openxmlformats.org/drawingml/2006/table">
            <a:tbl>
              <a:tblPr>
                <a:tableStyleId>{284E427A-3D55-4303-BF80-6455036E1DE7}</a:tableStyleId>
              </a:tblPr>
              <a:tblGrid>
                <a:gridCol w="3095897"/>
                <a:gridCol w="1658983"/>
              </a:tblGrid>
              <a:tr h="227680">
                <a:tc>
                  <a:txBody>
                    <a:bodyPr/>
                    <a:lstStyle/>
                    <a:p>
                      <a:pPr>
                        <a:lnSpc>
                          <a:spcPct val="107000"/>
                        </a:lnSpc>
                        <a:spcAft>
                          <a:spcPts val="0"/>
                        </a:spcAft>
                      </a:pPr>
                      <a:r>
                        <a:rPr lang="es-MX" sz="1200" b="1" dirty="0">
                          <a:latin typeface="Arial" pitchFamily="34" charset="0"/>
                          <a:cs typeface="Arial" pitchFamily="34" charset="0"/>
                        </a:rPr>
                        <a:t>Ubicación</a:t>
                      </a:r>
                      <a:endParaRPr lang="es-MX" sz="1200" b="1" dirty="0">
                        <a:solidFill>
                          <a:schemeClr val="tx1"/>
                        </a:solidFill>
                        <a:latin typeface="Arial" pitchFamily="34" charset="0"/>
                        <a:ea typeface="Calibri"/>
                        <a:cs typeface="Arial" pitchFamily="34" charset="0"/>
                      </a:endParaRPr>
                    </a:p>
                  </a:txBody>
                  <a:tcPr marL="89614" marR="89614" marT="44807" marB="44807" anchor="b"/>
                </a:tc>
                <a:tc>
                  <a:txBody>
                    <a:bodyPr/>
                    <a:lstStyle/>
                    <a:p>
                      <a:pPr>
                        <a:lnSpc>
                          <a:spcPct val="107000"/>
                        </a:lnSpc>
                        <a:spcAft>
                          <a:spcPts val="0"/>
                        </a:spcAft>
                      </a:pPr>
                      <a:r>
                        <a:rPr lang="es-MX" sz="1200" b="1" dirty="0">
                          <a:latin typeface="Arial" pitchFamily="34" charset="0"/>
                          <a:cs typeface="Arial" pitchFamily="34" charset="0"/>
                        </a:rPr>
                        <a:t>Numero de Clasificación</a:t>
                      </a:r>
                      <a:endParaRPr lang="es-MX" sz="1200" b="1" dirty="0">
                        <a:solidFill>
                          <a:schemeClr val="tx1"/>
                        </a:solidFill>
                        <a:latin typeface="Arial" pitchFamily="34" charset="0"/>
                        <a:ea typeface="Calibri"/>
                        <a:cs typeface="Arial" pitchFamily="34" charset="0"/>
                      </a:endParaRPr>
                    </a:p>
                  </a:txBody>
                  <a:tcPr marL="89614" marR="89614" marT="44807" marB="44807" anchor="b"/>
                </a:tc>
              </a:tr>
              <a:tr h="365745">
                <a:tc>
                  <a:txBody>
                    <a:bodyPr/>
                    <a:lstStyle/>
                    <a:p>
                      <a:pPr>
                        <a:lnSpc>
                          <a:spcPct val="107000"/>
                        </a:lnSpc>
                        <a:spcAft>
                          <a:spcPts val="0"/>
                        </a:spcAft>
                      </a:pPr>
                      <a:r>
                        <a:rPr lang="es-MX" sz="1200" dirty="0">
                          <a:latin typeface="Arial" pitchFamily="34" charset="0"/>
                          <a:cs typeface="Arial" pitchFamily="34" charset="0"/>
                        </a:rPr>
                        <a:t>Biblioteca </a:t>
                      </a:r>
                      <a:r>
                        <a:rPr lang="es-MX" sz="1200" dirty="0" smtClean="0">
                          <a:latin typeface="Arial" pitchFamily="34" charset="0"/>
                          <a:cs typeface="Arial" pitchFamily="34" charset="0"/>
                        </a:rPr>
                        <a:t>Central</a:t>
                      </a:r>
                      <a:endParaRPr lang="es-MX" sz="1200" dirty="0">
                        <a:solidFill>
                          <a:schemeClr val="tx1"/>
                        </a:solidFill>
                        <a:latin typeface="Arial" pitchFamily="34" charset="0"/>
                        <a:ea typeface="Calibri"/>
                        <a:cs typeface="Arial" pitchFamily="34" charset="0"/>
                      </a:endParaRPr>
                    </a:p>
                  </a:txBody>
                  <a:tcPr marL="89614" marR="89614" marT="44807" marB="44807" anchor="b"/>
                </a:tc>
                <a:tc>
                  <a:txBody>
                    <a:bodyPr/>
                    <a:lstStyle/>
                    <a:p>
                      <a:pPr>
                        <a:lnSpc>
                          <a:spcPct val="107000"/>
                        </a:lnSpc>
                        <a:spcAft>
                          <a:spcPts val="0"/>
                        </a:spcAft>
                      </a:pPr>
                      <a:r>
                        <a:rPr lang="es-MX" sz="1200">
                          <a:latin typeface="Arial" pitchFamily="34" charset="0"/>
                          <a:cs typeface="Arial" pitchFamily="34" charset="0"/>
                        </a:rPr>
                        <a:t>QA37.3 M3718 2002</a:t>
                      </a:r>
                      <a:endParaRPr lang="es-MX" sz="1200">
                        <a:solidFill>
                          <a:schemeClr val="tx1"/>
                        </a:solidFill>
                        <a:latin typeface="Arial" pitchFamily="34" charset="0"/>
                        <a:ea typeface="Calibri"/>
                        <a:cs typeface="Arial" pitchFamily="34" charset="0"/>
                      </a:endParaRPr>
                    </a:p>
                  </a:txBody>
                  <a:tcPr marL="89614" marR="89614" marT="44807" marB="44807" anchor="b"/>
                </a:tc>
              </a:tr>
              <a:tr h="270993">
                <a:tc>
                  <a:txBody>
                    <a:bodyPr/>
                    <a:lstStyle/>
                    <a:p>
                      <a:pPr>
                        <a:lnSpc>
                          <a:spcPct val="107000"/>
                        </a:lnSpc>
                        <a:spcAft>
                          <a:spcPts val="0"/>
                        </a:spcAft>
                      </a:pPr>
                      <a:r>
                        <a:rPr lang="es-MX" sz="1200" dirty="0">
                          <a:latin typeface="Arial" pitchFamily="34" charset="0"/>
                          <a:cs typeface="Arial" pitchFamily="34" charset="0"/>
                        </a:rPr>
                        <a:t>Facultad de Estudios Superiores Cuautitlán 1</a:t>
                      </a:r>
                      <a:endParaRPr lang="es-MX" sz="1200" dirty="0">
                        <a:solidFill>
                          <a:schemeClr val="tx1"/>
                        </a:solidFill>
                        <a:latin typeface="Arial" pitchFamily="34" charset="0"/>
                        <a:ea typeface="Calibri"/>
                        <a:cs typeface="Arial" pitchFamily="34" charset="0"/>
                      </a:endParaRPr>
                    </a:p>
                  </a:txBody>
                  <a:tcPr marL="89614" marR="89614" marT="44807" marB="44807" anchor="b"/>
                </a:tc>
                <a:tc>
                  <a:txBody>
                    <a:bodyPr/>
                    <a:lstStyle/>
                    <a:p>
                      <a:pPr>
                        <a:lnSpc>
                          <a:spcPct val="115000"/>
                        </a:lnSpc>
                      </a:pPr>
                      <a:endParaRPr lang="es-MX" sz="1200" dirty="0">
                        <a:solidFill>
                          <a:schemeClr val="tx1"/>
                        </a:solidFill>
                        <a:latin typeface="Arial" pitchFamily="34" charset="0"/>
                        <a:ea typeface="Times New Roman"/>
                        <a:cs typeface="Arial" pitchFamily="34" charset="0"/>
                      </a:endParaRPr>
                    </a:p>
                  </a:txBody>
                  <a:tcPr marL="89614" marR="89614" marT="44807" marB="44807" anchor="b"/>
                </a:tc>
              </a:tr>
              <a:tr h="270993">
                <a:tc>
                  <a:txBody>
                    <a:bodyPr/>
                    <a:lstStyle/>
                    <a:p>
                      <a:pPr>
                        <a:lnSpc>
                          <a:spcPct val="107000"/>
                        </a:lnSpc>
                        <a:spcAft>
                          <a:spcPts val="0"/>
                        </a:spcAft>
                      </a:pPr>
                      <a:r>
                        <a:rPr lang="es-MX" sz="1200">
                          <a:latin typeface="Arial" pitchFamily="34" charset="0"/>
                          <a:cs typeface="Arial" pitchFamily="34" charset="0"/>
                        </a:rPr>
                        <a:t>D.G.T.I.C. Centro Nuevo León</a:t>
                      </a:r>
                      <a:endParaRPr lang="es-MX" sz="1200">
                        <a:solidFill>
                          <a:schemeClr val="tx1"/>
                        </a:solidFill>
                        <a:latin typeface="Arial" pitchFamily="34" charset="0"/>
                        <a:ea typeface="Calibri"/>
                        <a:cs typeface="Arial" pitchFamily="34" charset="0"/>
                      </a:endParaRPr>
                    </a:p>
                  </a:txBody>
                  <a:tcPr marL="89614" marR="89614" marT="44807" marB="44807" anchor="b"/>
                </a:tc>
                <a:tc>
                  <a:txBody>
                    <a:bodyPr/>
                    <a:lstStyle/>
                    <a:p>
                      <a:pPr>
                        <a:lnSpc>
                          <a:spcPct val="115000"/>
                        </a:lnSpc>
                      </a:pPr>
                      <a:endParaRPr lang="es-MX" sz="1200" dirty="0">
                        <a:solidFill>
                          <a:schemeClr val="tx1"/>
                        </a:solidFill>
                        <a:latin typeface="Arial" pitchFamily="34" charset="0"/>
                        <a:ea typeface="Times New Roman"/>
                        <a:cs typeface="Arial" pitchFamily="34" charset="0"/>
                      </a:endParaRPr>
                    </a:p>
                  </a:txBody>
                  <a:tcPr marL="89614" marR="89614" marT="44807" marB="44807" anchor="b"/>
                </a:tc>
              </a:tr>
              <a:tr h="396453">
                <a:tc>
                  <a:txBody>
                    <a:bodyPr/>
                    <a:lstStyle/>
                    <a:p>
                      <a:pPr>
                        <a:lnSpc>
                          <a:spcPct val="107000"/>
                        </a:lnSpc>
                        <a:spcAft>
                          <a:spcPts val="0"/>
                        </a:spcAft>
                      </a:pPr>
                      <a:r>
                        <a:rPr lang="es-MX" sz="1200">
                          <a:latin typeface="Arial" pitchFamily="34" charset="0"/>
                          <a:cs typeface="Arial" pitchFamily="34" charset="0"/>
                        </a:rPr>
                        <a:t>"Facultad de Ingeniería. Biblioteca ""Enrique Rivero Borrell"""</a:t>
                      </a:r>
                      <a:br>
                        <a:rPr lang="es-MX" sz="1200">
                          <a:latin typeface="Arial" pitchFamily="34" charset="0"/>
                          <a:cs typeface="Arial" pitchFamily="34" charset="0"/>
                        </a:rPr>
                      </a:br>
                      <a:endParaRPr lang="es-MX" sz="1200">
                        <a:solidFill>
                          <a:schemeClr val="tx1"/>
                        </a:solidFill>
                        <a:latin typeface="Arial" pitchFamily="34" charset="0"/>
                        <a:ea typeface="Calibri"/>
                        <a:cs typeface="Arial" pitchFamily="34" charset="0"/>
                      </a:endParaRPr>
                    </a:p>
                  </a:txBody>
                  <a:tcPr marL="89614" marR="89614" marT="44807" marB="44807" anchor="b"/>
                </a:tc>
                <a:tc>
                  <a:txBody>
                    <a:bodyPr/>
                    <a:lstStyle/>
                    <a:p>
                      <a:pPr>
                        <a:lnSpc>
                          <a:spcPct val="115000"/>
                        </a:lnSpc>
                      </a:pPr>
                      <a:endParaRPr lang="es-MX" sz="1200" dirty="0">
                        <a:solidFill>
                          <a:schemeClr val="tx1"/>
                        </a:solidFill>
                        <a:latin typeface="Arial" pitchFamily="34" charset="0"/>
                        <a:ea typeface="Times New Roman"/>
                        <a:cs typeface="Arial" pitchFamily="34" charset="0"/>
                      </a:endParaRPr>
                    </a:p>
                  </a:txBody>
                  <a:tcPr marL="0" marR="0" marT="0" marB="0" anchor="b"/>
                </a:tc>
              </a:tr>
            </a:tbl>
          </a:graphicData>
        </a:graphic>
      </p:graphicFrame>
      <p:sp>
        <p:nvSpPr>
          <p:cNvPr id="37890" name="Rectangle 2"/>
          <p:cNvSpPr>
            <a:spLocks noChangeArrowheads="1"/>
          </p:cNvSpPr>
          <p:nvPr/>
        </p:nvSpPr>
        <p:spPr bwMode="auto">
          <a:xfrm>
            <a:off x="222069" y="2405820"/>
            <a:ext cx="2319866" cy="178510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México, D.F. : </a:t>
            </a:r>
            <a:r>
              <a:rPr kumimoji="0" lang="es-MX" sz="11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Alfaomega</a:t>
            </a: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c2002</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2002</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Descripción física:</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336 páginas : ilustraciones</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Tipo de publicación:</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Book</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1617891" y="866894"/>
            <a:ext cx="9236824" cy="523220"/>
          </a:xfrm>
          <a:prstGeom prst="rect">
            <a:avLst/>
          </a:prstGeom>
        </p:spPr>
        <p:txBody>
          <a:bodyPr wrap="none">
            <a:spAutoFit/>
          </a:bodyPr>
          <a:lstStyle/>
          <a:p>
            <a:pPr lvl="0" defTabSz="914400" fontAlgn="base">
              <a:spcBef>
                <a:spcPct val="0"/>
              </a:spcBef>
              <a:spcAft>
                <a:spcPct val="0"/>
              </a:spcAft>
            </a:pPr>
            <a:r>
              <a:rPr lang="es-MX" sz="2800" b="1" dirty="0" smtClean="0">
                <a:solidFill>
                  <a:schemeClr val="bg1"/>
                </a:solidFill>
                <a:latin typeface="Arial" pitchFamily="34" charset="0"/>
                <a:ea typeface="Times New Roman" pitchFamily="18" charset="0"/>
                <a:cs typeface="Arial" pitchFamily="34" charset="0"/>
              </a:rPr>
              <a:t>Matemática discreta / Francesc </a:t>
            </a:r>
            <a:r>
              <a:rPr lang="es-MX" sz="2800" b="1" dirty="0" err="1" smtClean="0">
                <a:solidFill>
                  <a:schemeClr val="bg1"/>
                </a:solidFill>
                <a:latin typeface="Arial" pitchFamily="34" charset="0"/>
                <a:ea typeface="Times New Roman" pitchFamily="18" charset="0"/>
                <a:cs typeface="Arial" pitchFamily="34" charset="0"/>
              </a:rPr>
              <a:t>Comellas</a:t>
            </a:r>
            <a:r>
              <a:rPr lang="es-MX" sz="2800" b="1" dirty="0" smtClean="0">
                <a:solidFill>
                  <a:schemeClr val="bg1"/>
                </a:solidFill>
                <a:latin typeface="Arial" pitchFamily="34" charset="0"/>
                <a:ea typeface="Times New Roman" pitchFamily="18" charset="0"/>
                <a:cs typeface="Arial" pitchFamily="34" charset="0"/>
              </a:rPr>
              <a:t> ... [y otros.]</a:t>
            </a:r>
          </a:p>
        </p:txBody>
      </p:sp>
      <p:pic>
        <p:nvPicPr>
          <p:cNvPr id="37892" name="Picture 4" descr="Resultado de imagen para Matemática discreta / Francesc Comellas ... [y otros.]"/>
          <p:cNvPicPr>
            <a:picLocks noChangeAspect="1" noChangeArrowheads="1"/>
          </p:cNvPicPr>
          <p:nvPr/>
        </p:nvPicPr>
        <p:blipFill>
          <a:blip r:embed="rId2"/>
          <a:srcRect/>
          <a:stretch>
            <a:fillRect/>
          </a:stretch>
        </p:blipFill>
        <p:spPr bwMode="auto">
          <a:xfrm>
            <a:off x="9260388" y="2345654"/>
            <a:ext cx="2091236" cy="3133715"/>
          </a:xfrm>
          <a:prstGeom prst="rect">
            <a:avLst/>
          </a:prstGeom>
          <a:noFill/>
        </p:spPr>
      </p:pic>
      <p:sp>
        <p:nvSpPr>
          <p:cNvPr id="8" name="7 Rectángulo"/>
          <p:cNvSpPr/>
          <p:nvPr/>
        </p:nvSpPr>
        <p:spPr>
          <a:xfrm>
            <a:off x="5281749" y="5658284"/>
            <a:ext cx="6096000" cy="92333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s-MX" sz="1200" b="1" dirty="0" smtClean="0">
                <a:latin typeface="Arial" pitchFamily="34" charset="0"/>
                <a:cs typeface="Arial" pitchFamily="34" charset="0"/>
                <a:hlinkClick r:id="rId3"/>
              </a:rPr>
              <a:t>Link de descarga:</a:t>
            </a:r>
          </a:p>
          <a:p>
            <a:r>
              <a:rPr lang="es-MX" sz="1200" dirty="0" smtClean="0">
                <a:latin typeface="Arial" pitchFamily="34" charset="0"/>
                <a:cs typeface="Arial" pitchFamily="34" charset="0"/>
                <a:hlinkClick r:id="rId3"/>
              </a:rPr>
              <a:t>http://www.forocomunista.com/t33210-matematica-discreta-libro-de-francesc-comellas-josep-fabrega-y-anna-sanchez-formato-pdf</a:t>
            </a:r>
            <a:endParaRPr lang="es-MX" sz="1200" dirty="0" smtClean="0">
              <a:latin typeface="Arial" pitchFamily="34" charset="0"/>
              <a:cs typeface="Arial" pitchFamily="34" charset="0"/>
            </a:endParaRPr>
          </a:p>
          <a:p>
            <a:endParaRPr lang="es-MX" dirty="0"/>
          </a:p>
        </p:txBody>
      </p:sp>
      <p:sp>
        <p:nvSpPr>
          <p:cNvPr id="9" name="8 CuadroTexto"/>
          <p:cNvSpPr txBox="1"/>
          <p:nvPr/>
        </p:nvSpPr>
        <p:spPr>
          <a:xfrm>
            <a:off x="6408908" y="3579674"/>
            <a:ext cx="248194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200" dirty="0" smtClean="0">
                <a:latin typeface="Arial" pitchFamily="34" charset="0"/>
                <a:cs typeface="Arial" pitchFamily="34" charset="0"/>
              </a:rPr>
              <a:t>Contiene los temas 1,2,3,4. este es un libro muy recomendado para Estructuras discretas.</a:t>
            </a:r>
            <a:endParaRPr lang="es-MX" sz="1200" dirty="0">
              <a:latin typeface="Arial" pitchFamily="34" charset="0"/>
              <a:cs typeface="Arial" pitchFamily="34" charset="0"/>
            </a:endParaRPr>
          </a:p>
        </p:txBody>
      </p:sp>
      <p:sp>
        <p:nvSpPr>
          <p:cNvPr id="11" name="10 Flecha derecha"/>
          <p:cNvSpPr/>
          <p:nvPr/>
        </p:nvSpPr>
        <p:spPr>
          <a:xfrm>
            <a:off x="10173414"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25929" y="3872307"/>
          <a:ext cx="5162176" cy="2601284"/>
        </p:xfrm>
        <a:graphic>
          <a:graphicData uri="http://schemas.openxmlformats.org/drawingml/2006/table">
            <a:tbl>
              <a:tblPr>
                <a:tableStyleId>{284E427A-3D55-4303-BF80-6455036E1DE7}</a:tableStyleId>
              </a:tblPr>
              <a:tblGrid>
                <a:gridCol w="3548121"/>
                <a:gridCol w="1614055"/>
              </a:tblGrid>
              <a:tr h="344118">
                <a:tc>
                  <a:txBody>
                    <a:bodyPr/>
                    <a:lstStyle/>
                    <a:p>
                      <a:pPr algn="l">
                        <a:lnSpc>
                          <a:spcPct val="107000"/>
                        </a:lnSpc>
                        <a:spcAft>
                          <a:spcPts val="0"/>
                        </a:spcAft>
                      </a:pPr>
                      <a:r>
                        <a:rPr lang="es-MX" sz="1200" b="1" dirty="0">
                          <a:latin typeface="Arial" pitchFamily="34" charset="0"/>
                          <a:cs typeface="Arial" pitchFamily="34" charset="0"/>
                        </a:rPr>
                        <a:t>Ubicación</a:t>
                      </a:r>
                      <a:endParaRPr lang="es-MX" sz="1200" b="1" dirty="0">
                        <a:solidFill>
                          <a:srgbClr val="000000"/>
                        </a:solidFill>
                        <a:latin typeface="Arial" pitchFamily="34" charset="0"/>
                        <a:ea typeface="Calibri"/>
                        <a:cs typeface="Arial" pitchFamily="34" charset="0"/>
                      </a:endParaRPr>
                    </a:p>
                  </a:txBody>
                  <a:tcPr marL="89614" marR="89614" marT="44807" marB="44807" anchor="b"/>
                </a:tc>
                <a:tc>
                  <a:txBody>
                    <a:bodyPr/>
                    <a:lstStyle/>
                    <a:p>
                      <a:pPr algn="l">
                        <a:lnSpc>
                          <a:spcPct val="107000"/>
                        </a:lnSpc>
                        <a:spcAft>
                          <a:spcPts val="0"/>
                        </a:spcAft>
                      </a:pPr>
                      <a:r>
                        <a:rPr lang="es-MX" sz="1200" b="1" dirty="0">
                          <a:latin typeface="Arial" pitchFamily="34" charset="0"/>
                          <a:cs typeface="Arial" pitchFamily="34" charset="0"/>
                        </a:rPr>
                        <a:t>Numero de Clasificación</a:t>
                      </a:r>
                      <a:endParaRPr lang="es-MX" sz="1200" b="1" dirty="0">
                        <a:solidFill>
                          <a:srgbClr val="000000"/>
                        </a:solidFill>
                        <a:latin typeface="Arial" pitchFamily="34" charset="0"/>
                        <a:ea typeface="Calibri"/>
                        <a:cs typeface="Arial" pitchFamily="34" charset="0"/>
                      </a:endParaRPr>
                    </a:p>
                  </a:txBody>
                  <a:tcPr marL="89614" marR="89614" marT="44807" marB="44807" anchor="b"/>
                </a:tc>
              </a:tr>
              <a:tr h="365745">
                <a:tc>
                  <a:txBody>
                    <a:bodyPr/>
                    <a:lstStyle/>
                    <a:p>
                      <a:pPr algn="l">
                        <a:lnSpc>
                          <a:spcPct val="107000"/>
                        </a:lnSpc>
                        <a:spcAft>
                          <a:spcPts val="0"/>
                        </a:spcAft>
                      </a:pPr>
                      <a:r>
                        <a:rPr lang="es-MX" sz="1200" dirty="0">
                          <a:latin typeface="Arial" pitchFamily="34" charset="0"/>
                          <a:cs typeface="Arial" pitchFamily="34" charset="0"/>
                        </a:rPr>
                        <a:t>Biblioteca </a:t>
                      </a:r>
                      <a:r>
                        <a:rPr lang="es-MX" sz="1200" dirty="0" smtClean="0">
                          <a:latin typeface="Arial" pitchFamily="34" charset="0"/>
                          <a:cs typeface="Arial" pitchFamily="34" charset="0"/>
                        </a:rPr>
                        <a:t>Central</a:t>
                      </a:r>
                      <a:endParaRPr lang="es-MX" sz="1200" dirty="0">
                        <a:solidFill>
                          <a:srgbClr val="000000"/>
                        </a:solidFill>
                        <a:latin typeface="Arial" pitchFamily="34" charset="0"/>
                        <a:ea typeface="Calibri"/>
                        <a:cs typeface="Arial" pitchFamily="34" charset="0"/>
                      </a:endParaRPr>
                    </a:p>
                  </a:txBody>
                  <a:tcPr marL="89614" marR="89614" marT="44807" marB="44807" anchor="b"/>
                </a:tc>
                <a:tc>
                  <a:txBody>
                    <a:bodyPr/>
                    <a:lstStyle/>
                    <a:p>
                      <a:pPr algn="l">
                        <a:lnSpc>
                          <a:spcPct val="107000"/>
                        </a:lnSpc>
                        <a:spcAft>
                          <a:spcPts val="0"/>
                        </a:spcAft>
                      </a:pPr>
                      <a:r>
                        <a:rPr lang="es-MX" sz="1200">
                          <a:latin typeface="Arial" pitchFamily="34" charset="0"/>
                          <a:cs typeface="Arial" pitchFamily="34" charset="0"/>
                        </a:rPr>
                        <a:t>QA39.2 J6418 2005</a:t>
                      </a:r>
                      <a:endParaRPr lang="es-MX" sz="1200">
                        <a:solidFill>
                          <a:srgbClr val="000000"/>
                        </a:solidFill>
                        <a:latin typeface="Arial" pitchFamily="34" charset="0"/>
                        <a:ea typeface="Calibri"/>
                        <a:cs typeface="Arial" pitchFamily="34" charset="0"/>
                      </a:endParaRPr>
                    </a:p>
                  </a:txBody>
                  <a:tcPr marL="89614" marR="89614" marT="44807" marB="44807" anchor="b"/>
                </a:tc>
              </a:tr>
              <a:tr h="344118">
                <a:tc>
                  <a:txBody>
                    <a:bodyPr/>
                    <a:lstStyle/>
                    <a:p>
                      <a:pPr algn="l">
                        <a:lnSpc>
                          <a:spcPct val="107000"/>
                        </a:lnSpc>
                        <a:spcAft>
                          <a:spcPts val="0"/>
                        </a:spcAft>
                      </a:pPr>
                      <a:r>
                        <a:rPr lang="es-MX" sz="1200" dirty="0">
                          <a:latin typeface="Arial" pitchFamily="34" charset="0"/>
                          <a:cs typeface="Arial" pitchFamily="34" charset="0"/>
                        </a:rPr>
                        <a:t>FES </a:t>
                      </a:r>
                      <a:r>
                        <a:rPr lang="es-MX" sz="1200" dirty="0" err="1">
                          <a:latin typeface="Arial" pitchFamily="34" charset="0"/>
                          <a:cs typeface="Arial" pitchFamily="34" charset="0"/>
                        </a:rPr>
                        <a:t>Acatlán</a:t>
                      </a:r>
                      <a:endParaRPr lang="es-MX" sz="1200" dirty="0">
                        <a:solidFill>
                          <a:srgbClr val="000000"/>
                        </a:solidFill>
                        <a:latin typeface="Arial" pitchFamily="34" charset="0"/>
                        <a:ea typeface="Calibri"/>
                        <a:cs typeface="Arial" pitchFamily="34" charset="0"/>
                      </a:endParaRPr>
                    </a:p>
                  </a:txBody>
                  <a:tcPr marL="89614" marR="89614" marT="44807" marB="44807" anchor="b"/>
                </a:tc>
                <a:tc>
                  <a:txBody>
                    <a:bodyPr/>
                    <a:lstStyle/>
                    <a:p>
                      <a:pPr algn="l">
                        <a:lnSpc>
                          <a:spcPct val="115000"/>
                        </a:lnSpc>
                      </a:pPr>
                      <a:endParaRPr lang="es-MX" sz="1200" dirty="0">
                        <a:latin typeface="Arial" pitchFamily="34" charset="0"/>
                        <a:ea typeface="Times New Roman"/>
                        <a:cs typeface="Arial" pitchFamily="34" charset="0"/>
                      </a:endParaRPr>
                    </a:p>
                  </a:txBody>
                  <a:tcPr marL="89614" marR="89614" marT="44807" marB="44807" anchor="b"/>
                </a:tc>
              </a:tr>
              <a:tr h="344118">
                <a:tc>
                  <a:txBody>
                    <a:bodyPr/>
                    <a:lstStyle/>
                    <a:p>
                      <a:pPr algn="l">
                        <a:lnSpc>
                          <a:spcPct val="107000"/>
                        </a:lnSpc>
                        <a:spcAft>
                          <a:spcPts val="0"/>
                        </a:spcAft>
                      </a:pPr>
                      <a:r>
                        <a:rPr lang="es-MX" sz="1200" dirty="0">
                          <a:latin typeface="Arial" pitchFamily="34" charset="0"/>
                          <a:cs typeface="Arial" pitchFamily="34" charset="0"/>
                        </a:rPr>
                        <a:t>"Escuela Nacional Colegio de Ciencias y Humanidades, Plantel Sur "</a:t>
                      </a:r>
                      <a:endParaRPr lang="es-MX" sz="1200" dirty="0">
                        <a:solidFill>
                          <a:srgbClr val="000000"/>
                        </a:solidFill>
                        <a:latin typeface="Arial" pitchFamily="34" charset="0"/>
                        <a:ea typeface="Calibri"/>
                        <a:cs typeface="Arial" pitchFamily="34" charset="0"/>
                      </a:endParaRPr>
                    </a:p>
                  </a:txBody>
                  <a:tcPr marL="89614" marR="89614" marT="44807" marB="44807" anchor="b"/>
                </a:tc>
                <a:tc>
                  <a:txBody>
                    <a:bodyPr/>
                    <a:lstStyle/>
                    <a:p>
                      <a:pPr algn="l">
                        <a:lnSpc>
                          <a:spcPct val="115000"/>
                        </a:lnSpc>
                      </a:pPr>
                      <a:endParaRPr lang="es-MX" sz="1200" dirty="0">
                        <a:latin typeface="Arial" pitchFamily="34" charset="0"/>
                        <a:ea typeface="Times New Roman"/>
                        <a:cs typeface="Arial" pitchFamily="34" charset="0"/>
                      </a:endParaRPr>
                    </a:p>
                  </a:txBody>
                  <a:tcPr marL="89614" marR="89614" marT="44807" marB="44807" anchor="b"/>
                </a:tc>
              </a:tr>
              <a:tr h="344118">
                <a:tc>
                  <a:txBody>
                    <a:bodyPr/>
                    <a:lstStyle/>
                    <a:p>
                      <a:pPr algn="l">
                        <a:lnSpc>
                          <a:spcPct val="107000"/>
                        </a:lnSpc>
                        <a:spcAft>
                          <a:spcPts val="0"/>
                        </a:spcAft>
                      </a:pPr>
                      <a:r>
                        <a:rPr lang="es-MX" sz="1200">
                          <a:latin typeface="Arial" pitchFamily="34" charset="0"/>
                          <a:cs typeface="Arial" pitchFamily="34" charset="0"/>
                        </a:rPr>
                        <a:t>Escuela Nacional Preparatoria. Plantel Ocho</a:t>
                      </a:r>
                      <a:endParaRPr lang="es-MX" sz="1200">
                        <a:solidFill>
                          <a:srgbClr val="000000"/>
                        </a:solidFill>
                        <a:latin typeface="Arial" pitchFamily="34" charset="0"/>
                        <a:ea typeface="Calibri"/>
                        <a:cs typeface="Arial" pitchFamily="34" charset="0"/>
                      </a:endParaRPr>
                    </a:p>
                  </a:txBody>
                  <a:tcPr marL="89614" marR="89614" marT="44807" marB="44807" anchor="b"/>
                </a:tc>
                <a:tc>
                  <a:txBody>
                    <a:bodyPr/>
                    <a:lstStyle/>
                    <a:p>
                      <a:pPr algn="l">
                        <a:lnSpc>
                          <a:spcPct val="115000"/>
                        </a:lnSpc>
                      </a:pPr>
                      <a:endParaRPr lang="es-MX" sz="1200" dirty="0">
                        <a:latin typeface="Arial" pitchFamily="34" charset="0"/>
                        <a:ea typeface="Times New Roman"/>
                        <a:cs typeface="Arial" pitchFamily="34" charset="0"/>
                      </a:endParaRPr>
                    </a:p>
                  </a:txBody>
                  <a:tcPr marL="89614" marR="89614" marT="44807" marB="44807" anchor="b"/>
                </a:tc>
              </a:tr>
              <a:tr h="0">
                <a:tc>
                  <a:txBody>
                    <a:bodyPr/>
                    <a:lstStyle/>
                    <a:p>
                      <a:pPr algn="l">
                        <a:lnSpc>
                          <a:spcPct val="107000"/>
                        </a:lnSpc>
                        <a:spcAft>
                          <a:spcPts val="0"/>
                        </a:spcAft>
                      </a:pPr>
                      <a:r>
                        <a:rPr lang="es-MX" sz="1200" dirty="0">
                          <a:latin typeface="Arial" pitchFamily="34" charset="0"/>
                          <a:cs typeface="Arial" pitchFamily="34" charset="0"/>
                        </a:rPr>
                        <a:t>Facultad de </a:t>
                      </a:r>
                      <a:r>
                        <a:rPr lang="es-MX" sz="1200" dirty="0" smtClean="0">
                          <a:latin typeface="Arial" pitchFamily="34" charset="0"/>
                          <a:cs typeface="Arial" pitchFamily="34" charset="0"/>
                        </a:rPr>
                        <a:t>Economía</a:t>
                      </a:r>
                      <a:endParaRPr lang="es-MX" sz="1200" dirty="0">
                        <a:solidFill>
                          <a:srgbClr val="000000"/>
                        </a:solidFill>
                        <a:latin typeface="Arial" pitchFamily="34" charset="0"/>
                        <a:ea typeface="Calibri"/>
                        <a:cs typeface="Arial" pitchFamily="34" charset="0"/>
                      </a:endParaRPr>
                    </a:p>
                  </a:txBody>
                  <a:tcPr marL="89614" marR="89614" marT="44807" marB="44807" anchor="b"/>
                </a:tc>
                <a:tc>
                  <a:txBody>
                    <a:bodyPr/>
                    <a:lstStyle/>
                    <a:p>
                      <a:pPr algn="l">
                        <a:lnSpc>
                          <a:spcPct val="115000"/>
                        </a:lnSpc>
                      </a:pPr>
                      <a:endParaRPr lang="es-MX" sz="1200" dirty="0">
                        <a:latin typeface="Arial" pitchFamily="34" charset="0"/>
                        <a:ea typeface="Times New Roman"/>
                        <a:cs typeface="Arial" pitchFamily="34" charset="0"/>
                      </a:endParaRPr>
                    </a:p>
                  </a:txBody>
                  <a:tcPr marL="89614" marR="89614" marT="44807" marB="44807" anchor="b"/>
                </a:tc>
              </a:tr>
              <a:tr h="0">
                <a:tc>
                  <a:txBody>
                    <a:bodyPr/>
                    <a:lstStyle/>
                    <a:p>
                      <a:pPr algn="l">
                        <a:lnSpc>
                          <a:spcPct val="107000"/>
                        </a:lnSpc>
                        <a:spcAft>
                          <a:spcPts val="0"/>
                        </a:spcAft>
                      </a:pPr>
                      <a:r>
                        <a:rPr lang="es-MX" sz="1200" dirty="0">
                          <a:latin typeface="Arial" pitchFamily="34" charset="0"/>
                          <a:cs typeface="Arial" pitchFamily="34" charset="0"/>
                        </a:rPr>
                        <a:t>Facultad de Estudios Superiores Cuautitlán 1</a:t>
                      </a:r>
                      <a:endParaRPr lang="es-MX" sz="1200" dirty="0">
                        <a:solidFill>
                          <a:srgbClr val="000000"/>
                        </a:solidFill>
                        <a:latin typeface="Arial" pitchFamily="34" charset="0"/>
                        <a:ea typeface="Calibri"/>
                        <a:cs typeface="Arial" pitchFamily="34" charset="0"/>
                      </a:endParaRPr>
                    </a:p>
                  </a:txBody>
                  <a:tcPr marL="89614" marR="89614" marT="44807" marB="44807" anchor="b"/>
                </a:tc>
                <a:tc>
                  <a:txBody>
                    <a:bodyPr/>
                    <a:lstStyle/>
                    <a:p>
                      <a:pPr algn="l">
                        <a:lnSpc>
                          <a:spcPct val="115000"/>
                        </a:lnSpc>
                      </a:pPr>
                      <a:endParaRPr lang="es-MX" sz="1200" dirty="0">
                        <a:latin typeface="Arial" pitchFamily="34" charset="0"/>
                        <a:ea typeface="Times New Roman"/>
                        <a:cs typeface="Arial" pitchFamily="34" charset="0"/>
                      </a:endParaRPr>
                    </a:p>
                  </a:txBody>
                  <a:tcPr marL="0" marR="0" marT="0" marB="0" anchor="b"/>
                </a:tc>
              </a:tr>
            </a:tbl>
          </a:graphicData>
        </a:graphic>
      </p:graphicFrame>
      <p:sp>
        <p:nvSpPr>
          <p:cNvPr id="36865" name="Rectangle 1"/>
          <p:cNvSpPr>
            <a:spLocks noChangeArrowheads="1"/>
          </p:cNvSpPr>
          <p:nvPr/>
        </p:nvSpPr>
        <p:spPr bwMode="auto">
          <a:xfrm>
            <a:off x="255494" y="2177333"/>
            <a:ext cx="6628738" cy="161582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s-MX"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s-MX" sz="1100" b="1" i="0" u="none" strike="noStrike" cap="none" normalizeH="0" baseline="0" dirty="0" err="1" smtClean="0">
                <a:ln>
                  <a:noFill/>
                </a:ln>
                <a:solidFill>
                  <a:srgbClr val="005BC6"/>
                </a:solidFill>
                <a:effectLst/>
                <a:latin typeface="Arial" pitchFamily="34" charset="0"/>
                <a:ea typeface="Times New Roman" pitchFamily="18" charset="0"/>
                <a:cs typeface="Arial" pitchFamily="34" charset="0"/>
              </a:rPr>
              <a:t>Johnsonbaugh</a:t>
            </a:r>
            <a:r>
              <a:rPr kumimoji="0" lang="es-MX" sz="11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a:t>
            </a:r>
            <a:r>
              <a:rPr kumimoji="0" lang="es-MX" sz="1100" b="1"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Richard</a:t>
            </a: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1941-, autor</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México : </a:t>
            </a:r>
            <a:r>
              <a:rPr kumimoji="0" lang="es-MX"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Pearson</a:t>
            </a: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Educación, 2005</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Edición:</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s-MX"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Link descarga:</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s-MX" sz="1100" b="0" i="0" u="none" strike="noStrike" cap="none" normalizeH="0" baseline="0" dirty="0" smtClean="0">
                <a:ln>
                  <a:noFill/>
                </a:ln>
                <a:solidFill>
                  <a:srgbClr val="0563C1"/>
                </a:solidFill>
                <a:effectLst/>
                <a:latin typeface="Arial" pitchFamily="34" charset="0"/>
                <a:ea typeface="Calibri" pitchFamily="34" charset="0"/>
                <a:cs typeface="Arial" pitchFamily="34" charset="0"/>
                <a:hlinkClick r:id="rId2"/>
              </a:rPr>
              <a:t>https://cesarperezsite.files.wordpress.com/2014/08/matemc3a1ticas-discretas-6edi-johnsonbaugh-fl.pdf</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5817325" y="5388991"/>
            <a:ext cx="6096000" cy="12003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lvl="0"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s-MX" sz="1200" dirty="0" smtClean="0">
                <a:solidFill>
                  <a:srgbClr val="212121"/>
                </a:solidFill>
                <a:latin typeface="Arial" pitchFamily="34" charset="0"/>
                <a:ea typeface="inherit" charset="0"/>
                <a:cs typeface="inherit" charset="0"/>
              </a:rPr>
              <a:t>Es un libro de fácil acceso a la información en donde los temas los aborda de manera comprensible haciendo de esto que si uno le falte un poco para poder comprender el tema, el libro nos puede ayudar, pero si uno no cuenta con la información necesaria puede que si nos cueste saber de que estamos hablando</a:t>
            </a:r>
            <a:endParaRPr lang="es-MX" sz="1200" dirty="0" smtClean="0">
              <a:latin typeface="Arial" pitchFamily="34" charset="0"/>
              <a:cs typeface="Arial" pitchFamily="34" charset="0"/>
            </a:endParaRPr>
          </a:p>
          <a:p>
            <a:pPr lvl="0"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s-MX" sz="1200" dirty="0" smtClean="0">
                <a:solidFill>
                  <a:srgbClr val="212121"/>
                </a:solidFill>
                <a:latin typeface="Arial" pitchFamily="34" charset="0"/>
                <a:ea typeface="inherit" charset="0"/>
                <a:cs typeface="inherit" charset="0"/>
              </a:rPr>
              <a:t>Es un buen material complementario para la materia, ya que abarca todos los temas planteados en el plan de estudio. </a:t>
            </a:r>
            <a:endParaRPr lang="es-MX" sz="1200" dirty="0" smtClean="0">
              <a:latin typeface="Arial" pitchFamily="34" charset="0"/>
              <a:cs typeface="Arial" pitchFamily="34" charset="0"/>
            </a:endParaRPr>
          </a:p>
        </p:txBody>
      </p:sp>
      <p:sp>
        <p:nvSpPr>
          <p:cNvPr id="5" name="4 Rectángulo"/>
          <p:cNvSpPr/>
          <p:nvPr/>
        </p:nvSpPr>
        <p:spPr>
          <a:xfrm>
            <a:off x="1403131" y="802718"/>
            <a:ext cx="8434552" cy="954107"/>
          </a:xfrm>
          <a:prstGeom prst="rect">
            <a:avLst/>
          </a:prstGeom>
        </p:spPr>
        <p:txBody>
          <a:bodyPr wrap="square">
            <a:spAutoFit/>
          </a:bodyPr>
          <a:lstStyle/>
          <a:p>
            <a:pPr lvl="0" defTabSz="91440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s-MX" sz="2800" b="1" dirty="0" smtClean="0">
                <a:solidFill>
                  <a:schemeClr val="bg1"/>
                </a:solidFill>
                <a:latin typeface="Arial" pitchFamily="34" charset="0"/>
                <a:ea typeface="Calibri" pitchFamily="34" charset="0"/>
                <a:cs typeface="Arial" pitchFamily="34" charset="0"/>
              </a:rPr>
              <a:t>Matemáticas discretas Richard </a:t>
            </a:r>
            <a:r>
              <a:rPr lang="es-MX" sz="2800" b="1" dirty="0" err="1" smtClean="0">
                <a:solidFill>
                  <a:schemeClr val="bg1"/>
                </a:solidFill>
                <a:latin typeface="Arial" pitchFamily="34" charset="0"/>
                <a:ea typeface="Calibri" pitchFamily="34" charset="0"/>
                <a:cs typeface="Arial" pitchFamily="34" charset="0"/>
              </a:rPr>
              <a:t>Johnsonbaugh</a:t>
            </a:r>
            <a:r>
              <a:rPr lang="es-MX" sz="2800" b="1" dirty="0" smtClean="0">
                <a:solidFill>
                  <a:schemeClr val="bg1"/>
                </a:solidFill>
                <a:latin typeface="Arial" pitchFamily="34" charset="0"/>
                <a:ea typeface="Calibri" pitchFamily="34" charset="0"/>
                <a:cs typeface="Arial" pitchFamily="34" charset="0"/>
              </a:rPr>
              <a:t> ; traducción, Marcia Aída González Osuna</a:t>
            </a:r>
            <a:endParaRPr lang="es-MX" sz="2000" b="1" dirty="0" smtClean="0">
              <a:solidFill>
                <a:schemeClr val="bg1"/>
              </a:solidFill>
              <a:latin typeface="Arial" pitchFamily="34" charset="0"/>
              <a:cs typeface="Arial" pitchFamily="34" charset="0"/>
            </a:endParaRPr>
          </a:p>
        </p:txBody>
      </p:sp>
      <p:pic>
        <p:nvPicPr>
          <p:cNvPr id="36867" name="Picture 3" descr="Resultado de imagen para Matemáticas discretas Richard Johnsonbaugh ; traducción, Marcia Aída González Osuna"/>
          <p:cNvPicPr>
            <a:picLocks noChangeAspect="1" noChangeArrowheads="1"/>
          </p:cNvPicPr>
          <p:nvPr/>
        </p:nvPicPr>
        <p:blipFill>
          <a:blip r:embed="rId3"/>
          <a:srcRect/>
          <a:stretch>
            <a:fillRect/>
          </a:stretch>
        </p:blipFill>
        <p:spPr bwMode="auto">
          <a:xfrm>
            <a:off x="7759554" y="2168434"/>
            <a:ext cx="2359176" cy="3145569"/>
          </a:xfrm>
          <a:prstGeom prst="rect">
            <a:avLst/>
          </a:prstGeom>
          <a:noFill/>
        </p:spPr>
      </p:pic>
      <p:sp>
        <p:nvSpPr>
          <p:cNvPr id="7" name="6 Flecha derecha">
            <a:hlinkClick r:id="rId4"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46165" y="4273377"/>
          <a:ext cx="5479869" cy="2486533"/>
        </p:xfrm>
        <a:graphic>
          <a:graphicData uri="http://schemas.openxmlformats.org/drawingml/2006/table">
            <a:tbl>
              <a:tblPr>
                <a:tableStyleId>{616DA210-FB5B-4158-B5E0-FEB733F419BA}</a:tableStyleId>
              </a:tblPr>
              <a:tblGrid>
                <a:gridCol w="3627988"/>
                <a:gridCol w="1851881"/>
              </a:tblGrid>
              <a:tr h="0">
                <a:tc>
                  <a:txBody>
                    <a:bodyPr/>
                    <a:lstStyle/>
                    <a:p>
                      <a:pPr>
                        <a:lnSpc>
                          <a:spcPct val="107000"/>
                        </a:lnSpc>
                        <a:spcAft>
                          <a:spcPts val="0"/>
                        </a:spcAft>
                      </a:pPr>
                      <a:r>
                        <a:rPr lang="es-MX" sz="1200" b="1" dirty="0">
                          <a:latin typeface="Arial" pitchFamily="34" charset="0"/>
                          <a:cs typeface="Arial" pitchFamily="34" charset="0"/>
                        </a:rPr>
                        <a:t>Ubicación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b="1" dirty="0">
                          <a:latin typeface="Arial" pitchFamily="34" charset="0"/>
                          <a:cs typeface="Arial" pitchFamily="34" charset="0"/>
                        </a:rPr>
                        <a:t>Numero de Clasificación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FES Acatlán</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a:latin typeface="Arial" pitchFamily="34" charset="0"/>
                          <a:cs typeface="Arial" pitchFamily="34" charset="0"/>
                        </a:rPr>
                        <a:t>QA248 V4418</a:t>
                      </a:r>
                      <a:endParaRPr lang="es-MX" sz="120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Facultad de Ingeniería</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Biblioteca </a:t>
                      </a:r>
                      <a:r>
                        <a:rPr lang="es-MX" sz="1200" dirty="0" smtClean="0">
                          <a:latin typeface="Arial" pitchFamily="34" charset="0"/>
                          <a:cs typeface="Arial" pitchFamily="34" charset="0"/>
                        </a:rPr>
                        <a:t>Central</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Facultad de </a:t>
                      </a:r>
                      <a:r>
                        <a:rPr lang="es-MX" sz="1200" dirty="0" smtClean="0">
                          <a:latin typeface="Arial" pitchFamily="34" charset="0"/>
                          <a:cs typeface="Arial" pitchFamily="34" charset="0"/>
                        </a:rPr>
                        <a:t>Ciencias</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Facultad de Estudios Superiores Cuautitlán 1</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"Facultad de Ingeniería. Biblioteca ""Enrique Rivero Borrell"""</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bl>
          </a:graphicData>
        </a:graphic>
      </p:graphicFrame>
      <p:sp>
        <p:nvSpPr>
          <p:cNvPr id="35841" name="Rectangle 1"/>
          <p:cNvSpPr>
            <a:spLocks noChangeArrowheads="1"/>
          </p:cNvSpPr>
          <p:nvPr/>
        </p:nvSpPr>
        <p:spPr bwMode="auto">
          <a:xfrm>
            <a:off x="378823" y="2250499"/>
            <a:ext cx="3565976" cy="193899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005BC6"/>
                </a:solidFill>
                <a:effectLst/>
                <a:latin typeface="Arial" pitchFamily="34" charset="0"/>
                <a:ea typeface="Times New Roman" pitchFamily="18" charset="0"/>
                <a:cs typeface="Arial" pitchFamily="34" charset="0"/>
              </a:rPr>
              <a:t>Veerarajan</a:t>
            </a: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T.</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autor</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México, D.F. : McGraw-Hill Interamericana, c2008</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2008</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Descripción física: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531 páginas : ilustraciones </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1671145" y="772989"/>
            <a:ext cx="6999439" cy="1200329"/>
          </a:xfrm>
          <a:prstGeom prst="rect">
            <a:avLst/>
          </a:prstGeom>
        </p:spPr>
        <p:txBody>
          <a:bodyPr wrap="square">
            <a:spAutoFit/>
          </a:bodyPr>
          <a:lstStyle/>
          <a:p>
            <a:r>
              <a:rPr lang="es-MX" sz="2400" b="1" dirty="0" smtClean="0">
                <a:solidFill>
                  <a:schemeClr val="bg1"/>
                </a:solidFill>
                <a:latin typeface="Arial" pitchFamily="34" charset="0"/>
                <a:ea typeface="Calibri" pitchFamily="34" charset="0"/>
                <a:cs typeface="Arial" pitchFamily="34" charset="0"/>
              </a:rPr>
              <a:t>Matemáticas discretas con teoría de gráficas y combinatoria / T. </a:t>
            </a:r>
            <a:r>
              <a:rPr lang="es-MX" sz="2400" b="1" dirty="0" err="1" smtClean="0">
                <a:solidFill>
                  <a:schemeClr val="bg1"/>
                </a:solidFill>
                <a:latin typeface="Arial" pitchFamily="34" charset="0"/>
                <a:ea typeface="Calibri" pitchFamily="34" charset="0"/>
                <a:cs typeface="Arial" pitchFamily="34" charset="0"/>
              </a:rPr>
              <a:t>Veerarajan</a:t>
            </a:r>
            <a:r>
              <a:rPr lang="es-MX" sz="2400" b="1" dirty="0" smtClean="0">
                <a:solidFill>
                  <a:schemeClr val="bg1"/>
                </a:solidFill>
                <a:latin typeface="Arial" pitchFamily="34" charset="0"/>
                <a:ea typeface="Calibri" pitchFamily="34" charset="0"/>
                <a:cs typeface="Arial" pitchFamily="34" charset="0"/>
              </a:rPr>
              <a:t> ; traducción, Gabriel Nagore C</a:t>
            </a:r>
            <a:endParaRPr lang="es-MX" sz="2400" b="1" dirty="0">
              <a:solidFill>
                <a:schemeClr val="bg1"/>
              </a:solidFill>
              <a:latin typeface="Arial" pitchFamily="34" charset="0"/>
              <a:cs typeface="Arial" pitchFamily="34" charset="0"/>
            </a:endParaRPr>
          </a:p>
        </p:txBody>
      </p:sp>
      <p:sp>
        <p:nvSpPr>
          <p:cNvPr id="5" name="4 CuadroTexto"/>
          <p:cNvSpPr txBox="1"/>
          <p:nvPr/>
        </p:nvSpPr>
        <p:spPr>
          <a:xfrm>
            <a:off x="6518366" y="5734594"/>
            <a:ext cx="389273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200" dirty="0" smtClean="0">
                <a:latin typeface="Arial" pitchFamily="34" charset="0"/>
                <a:cs typeface="Arial" pitchFamily="34" charset="0"/>
              </a:rPr>
              <a:t>Un libro que abraca todos los temas, de fácil comprensión, teoría, ejemplos y ejercicios.</a:t>
            </a:r>
            <a:endParaRPr lang="es-MX" sz="1200" dirty="0">
              <a:latin typeface="Arial" pitchFamily="34" charset="0"/>
              <a:cs typeface="Arial" pitchFamily="34" charset="0"/>
            </a:endParaRPr>
          </a:p>
        </p:txBody>
      </p:sp>
      <p:pic>
        <p:nvPicPr>
          <p:cNvPr id="35843" name="Picture 3" descr="https://scontent.fmfe1-1.fna.fbcdn.net/v/t34.0-12/21691309_1085152781621607_105295248_n.jpg?oh=e85057cee478ad4c69dacb54c1990304&amp;oe=59C282F3"/>
          <p:cNvPicPr>
            <a:picLocks noChangeAspect="1" noChangeArrowheads="1"/>
          </p:cNvPicPr>
          <p:nvPr/>
        </p:nvPicPr>
        <p:blipFill>
          <a:blip r:embed="rId2"/>
          <a:srcRect t="7796" b="21538"/>
          <a:stretch>
            <a:fillRect/>
          </a:stretch>
        </p:blipFill>
        <p:spPr bwMode="auto">
          <a:xfrm>
            <a:off x="6740435" y="2730136"/>
            <a:ext cx="3017520" cy="2834641"/>
          </a:xfrm>
          <a:prstGeom prst="rect">
            <a:avLst/>
          </a:prstGeom>
          <a:noFill/>
        </p:spPr>
      </p:pic>
      <p:sp>
        <p:nvSpPr>
          <p:cNvPr id="7" name="6 Flecha derecha">
            <a:hlinkClick r:id="rId3"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81268" y="4672347"/>
          <a:ext cx="4092152" cy="1146502"/>
        </p:xfrm>
        <a:graphic>
          <a:graphicData uri="http://schemas.openxmlformats.org/drawingml/2006/table">
            <a:tbl>
              <a:tblPr>
                <a:tableStyleId>{35758FB7-9AC5-4552-8A53-C91805E547FA}</a:tableStyleId>
              </a:tblPr>
              <a:tblGrid>
                <a:gridCol w="1783110"/>
                <a:gridCol w="2309042"/>
              </a:tblGrid>
              <a:tr h="365612">
                <a:tc>
                  <a:txBody>
                    <a:bodyPr/>
                    <a:lstStyle/>
                    <a:p>
                      <a:pPr>
                        <a:lnSpc>
                          <a:spcPct val="107000"/>
                        </a:lnSpc>
                        <a:spcAft>
                          <a:spcPts val="0"/>
                        </a:spcAft>
                      </a:pPr>
                      <a:r>
                        <a:rPr lang="es-MX" sz="1400" b="1" dirty="0" smtClean="0">
                          <a:latin typeface="Arial" pitchFamily="34" charset="0"/>
                          <a:cs typeface="Arial" pitchFamily="34" charset="0"/>
                        </a:rPr>
                        <a:t>Ubicación</a:t>
                      </a:r>
                      <a:endParaRPr lang="es-MX" sz="1400" b="1" dirty="0">
                        <a:solidFill>
                          <a:srgbClr val="000000"/>
                        </a:solidFill>
                        <a:latin typeface="Arial" pitchFamily="34" charset="0"/>
                        <a:ea typeface="Calibri"/>
                        <a:cs typeface="Arial" pitchFamily="34" charset="0"/>
                      </a:endParaRPr>
                    </a:p>
                  </a:txBody>
                  <a:tcPr marL="89582" marR="89582" marT="44791" marB="44791" anchor="b"/>
                </a:tc>
                <a:tc>
                  <a:txBody>
                    <a:bodyPr/>
                    <a:lstStyle/>
                    <a:p>
                      <a:pPr>
                        <a:lnSpc>
                          <a:spcPct val="107000"/>
                        </a:lnSpc>
                        <a:spcAft>
                          <a:spcPts val="0"/>
                        </a:spcAft>
                      </a:pPr>
                      <a:r>
                        <a:rPr lang="es-MX" sz="1400" b="1" dirty="0">
                          <a:latin typeface="Arial" pitchFamily="34" charset="0"/>
                          <a:cs typeface="Arial" pitchFamily="34" charset="0"/>
                        </a:rPr>
                        <a:t>Numero de Clasificación</a:t>
                      </a:r>
                      <a:endParaRPr lang="es-MX" sz="1400" b="1" dirty="0">
                        <a:solidFill>
                          <a:srgbClr val="000000"/>
                        </a:solidFill>
                        <a:latin typeface="Arial" pitchFamily="34" charset="0"/>
                        <a:ea typeface="Calibri"/>
                        <a:cs typeface="Arial" pitchFamily="34" charset="0"/>
                      </a:endParaRPr>
                    </a:p>
                  </a:txBody>
                  <a:tcPr marL="89582" marR="89582" marT="44791" marB="44791" anchor="b"/>
                </a:tc>
              </a:tr>
              <a:tr h="343993">
                <a:tc>
                  <a:txBody>
                    <a:bodyPr/>
                    <a:lstStyle/>
                    <a:p>
                      <a:pPr>
                        <a:lnSpc>
                          <a:spcPct val="107000"/>
                        </a:lnSpc>
                        <a:spcAft>
                          <a:spcPts val="0"/>
                        </a:spcAft>
                      </a:pPr>
                      <a:r>
                        <a:rPr lang="es-MX" sz="1200" dirty="0">
                          <a:latin typeface="Arial" pitchFamily="34" charset="0"/>
                          <a:cs typeface="Arial" pitchFamily="34" charset="0"/>
                        </a:rPr>
                        <a:t>Instituto de Matemáticas</a:t>
                      </a:r>
                      <a:endParaRPr lang="es-MX" sz="1200" dirty="0">
                        <a:solidFill>
                          <a:srgbClr val="000000"/>
                        </a:solidFill>
                        <a:latin typeface="Arial" pitchFamily="34" charset="0"/>
                        <a:ea typeface="Calibri"/>
                        <a:cs typeface="Arial" pitchFamily="34" charset="0"/>
                      </a:endParaRPr>
                    </a:p>
                  </a:txBody>
                  <a:tcPr marL="89582" marR="89582" marT="44791" marB="44791" anchor="b"/>
                </a:tc>
                <a:tc>
                  <a:txBody>
                    <a:bodyPr/>
                    <a:lstStyle/>
                    <a:p>
                      <a:pPr>
                        <a:lnSpc>
                          <a:spcPct val="107000"/>
                        </a:lnSpc>
                        <a:spcAft>
                          <a:spcPts val="0"/>
                        </a:spcAft>
                      </a:pPr>
                      <a:r>
                        <a:rPr lang="es-MX" sz="1200" dirty="0">
                          <a:latin typeface="Arial" pitchFamily="34" charset="0"/>
                          <a:cs typeface="Arial" pitchFamily="34" charset="0"/>
                        </a:rPr>
                        <a:t>QA76.9M35 A56</a:t>
                      </a:r>
                      <a:endParaRPr lang="es-MX" sz="1200" dirty="0">
                        <a:solidFill>
                          <a:srgbClr val="000000"/>
                        </a:solidFill>
                        <a:latin typeface="Arial" pitchFamily="34" charset="0"/>
                        <a:ea typeface="Calibri"/>
                        <a:cs typeface="Arial" pitchFamily="34" charset="0"/>
                      </a:endParaRPr>
                    </a:p>
                  </a:txBody>
                  <a:tcPr marL="89582" marR="89582" marT="44791" marB="44791" anchor="b"/>
                </a:tc>
              </a:tr>
              <a:tr h="278831">
                <a:tc gridSpan="2">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s-MX" sz="1200" dirty="0" smtClean="0">
                          <a:latin typeface="Arial" pitchFamily="34" charset="0"/>
                          <a:cs typeface="Arial" pitchFamily="34" charset="0"/>
                        </a:rPr>
                        <a:t>Anexo de ingeniería </a:t>
                      </a:r>
                      <a:endParaRPr lang="es-MX" sz="1200" dirty="0" smtClean="0">
                        <a:solidFill>
                          <a:srgbClr val="000000"/>
                        </a:solidFill>
                        <a:latin typeface="Arial" pitchFamily="34" charset="0"/>
                        <a:ea typeface="Calibri"/>
                        <a:cs typeface="Arial" pitchFamily="34" charset="0"/>
                      </a:endParaRPr>
                    </a:p>
                  </a:txBody>
                  <a:tcPr marL="89582" marR="89582" marT="44791" marB="44791" anchor="ctr"/>
                </a:tc>
                <a:tc hMerge="1">
                  <a:txBody>
                    <a:bodyPr/>
                    <a:lstStyle/>
                    <a:p>
                      <a:endParaRPr lang="es-MX"/>
                    </a:p>
                  </a:txBody>
                  <a:tcPr/>
                </a:tc>
              </a:tr>
            </a:tbl>
          </a:graphicData>
        </a:graphic>
      </p:graphicFrame>
      <p:sp>
        <p:nvSpPr>
          <p:cNvPr id="34817" name="Rectangle 1"/>
          <p:cNvSpPr>
            <a:spLocks noChangeArrowheads="1"/>
          </p:cNvSpPr>
          <p:nvPr/>
        </p:nvSpPr>
        <p:spPr bwMode="auto">
          <a:xfrm>
            <a:off x="718457" y="2164251"/>
            <a:ext cx="3749360" cy="221599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effectLst/>
                <a:latin typeface="Arial" pitchFamily="34" charset="0"/>
                <a:ea typeface="Times New Roman" pitchFamily="18" charset="0"/>
                <a:cs typeface="Arial" pitchFamily="34" charset="0"/>
              </a:rPr>
              <a:t>Spanish</a:t>
            </a:r>
            <a:endParaRPr kumimoji="0" lang="es-MX"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effectLst/>
                <a:latin typeface="Arial" pitchFamily="34" charset="0"/>
                <a:ea typeface="Times New Roman" pitchFamily="18" charset="0"/>
                <a:cs typeface="Arial" pitchFamily="34" charset="0"/>
              </a:rPr>
              <a:t>Autores:</a:t>
            </a:r>
            <a:endParaRPr kumimoji="0" lang="es-MX"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effectLst/>
                <a:latin typeface="Arial" pitchFamily="34" charset="0"/>
                <a:ea typeface="Times New Roman" pitchFamily="18" charset="0"/>
                <a:cs typeface="Arial" pitchFamily="34" charset="0"/>
              </a:rPr>
              <a:t>Alegre Gil, Carmen, autor</a:t>
            </a:r>
            <a:endParaRPr kumimoji="0" lang="es-MX"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effectLst/>
                <a:latin typeface="Arial" pitchFamily="34" charset="0"/>
                <a:ea typeface="Times New Roman" pitchFamily="18" charset="0"/>
                <a:cs typeface="Arial" pitchFamily="34" charset="0"/>
              </a:rPr>
              <a:t>Información de la publicación</a:t>
            </a: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Valencia : Universidad Politécnica </a:t>
            </a: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Valencia, 1997</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1997</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Descripción física: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vi, 524 páginas : ilustraciones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1467393" y="789205"/>
            <a:ext cx="7754983" cy="1200329"/>
          </a:xfrm>
          <a:prstGeom prst="rect">
            <a:avLst/>
          </a:prstGeom>
        </p:spPr>
        <p:txBody>
          <a:bodyPr wrap="square">
            <a:spAutoFit/>
          </a:bodyPr>
          <a:lstStyle/>
          <a:p>
            <a:pPr lvl="0" algn="ctr" defTabSz="914400" fontAlgn="base">
              <a:spcBef>
                <a:spcPct val="0"/>
              </a:spcBef>
              <a:spcAft>
                <a:spcPct val="0"/>
              </a:spcAft>
            </a:pPr>
            <a:r>
              <a:rPr lang="es-MX" sz="2400" b="1" dirty="0" smtClean="0">
                <a:solidFill>
                  <a:schemeClr val="bg1"/>
                </a:solidFill>
                <a:latin typeface="Arial" pitchFamily="34" charset="0"/>
                <a:ea typeface="Calibri" pitchFamily="34" charset="0"/>
                <a:cs typeface="Arial" pitchFamily="34" charset="0"/>
              </a:rPr>
              <a:t>Problemas de matemática discreta / Carmen Alegre Gil, Ana Martínez Pastor, MŒ Carmen Pedraza Aguilera</a:t>
            </a:r>
            <a:endParaRPr lang="es-MX" b="1" dirty="0" smtClean="0">
              <a:solidFill>
                <a:schemeClr val="bg1"/>
              </a:solidFill>
              <a:latin typeface="Arial" pitchFamily="34" charset="0"/>
              <a:cs typeface="Arial" pitchFamily="34" charset="0"/>
            </a:endParaRPr>
          </a:p>
        </p:txBody>
      </p:sp>
      <p:sp>
        <p:nvSpPr>
          <p:cNvPr id="5" name="4 CuadroTexto"/>
          <p:cNvSpPr txBox="1"/>
          <p:nvPr/>
        </p:nvSpPr>
        <p:spPr>
          <a:xfrm>
            <a:off x="6622869" y="5669279"/>
            <a:ext cx="4101737"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sz="1200" dirty="0" smtClean="0">
                <a:latin typeface="Arial" pitchFamily="34" charset="0"/>
                <a:cs typeface="Arial" pitchFamily="34" charset="0"/>
              </a:rPr>
              <a:t>Este libro abarca casi todos los temas del temario de Estructuras discretas, pero en especifico en los primeros 3 -4 temas</a:t>
            </a:r>
            <a:r>
              <a:rPr lang="es-MX" dirty="0" smtClean="0">
                <a:latin typeface="Arial" pitchFamily="34" charset="0"/>
                <a:cs typeface="Arial" pitchFamily="34" charset="0"/>
              </a:rPr>
              <a:t>.</a:t>
            </a:r>
            <a:endParaRPr lang="es-MX" dirty="0">
              <a:latin typeface="Arial" pitchFamily="34" charset="0"/>
              <a:cs typeface="Arial" pitchFamily="34" charset="0"/>
            </a:endParaRPr>
          </a:p>
        </p:txBody>
      </p:sp>
      <p:pic>
        <p:nvPicPr>
          <p:cNvPr id="34819" name="Picture 3" descr="https://scontent.fmfe1-1.fna.fbcdn.net/v/t34.0-12/21850478_1085157621621123_785479403_n.jpg?oh=2f91563df05ce77926c522f74cd51960&amp;oe=59C273BE"/>
          <p:cNvPicPr>
            <a:picLocks noChangeAspect="1" noChangeArrowheads="1"/>
          </p:cNvPicPr>
          <p:nvPr/>
        </p:nvPicPr>
        <p:blipFill>
          <a:blip r:embed="rId2"/>
          <a:srcRect t="3796" r="6402" b="18490"/>
          <a:stretch>
            <a:fillRect/>
          </a:stretch>
        </p:blipFill>
        <p:spPr bwMode="auto">
          <a:xfrm>
            <a:off x="7209518" y="1627616"/>
            <a:ext cx="2718253" cy="4002475"/>
          </a:xfrm>
          <a:prstGeom prst="rect">
            <a:avLst/>
          </a:prstGeom>
          <a:noFill/>
        </p:spPr>
      </p:pic>
      <p:sp>
        <p:nvSpPr>
          <p:cNvPr id="7" name="6 Flecha derecha">
            <a:hlinkClick r:id="rId3" action="ppaction://hlinksldjump"/>
          </p:cNvPr>
          <p:cNvSpPr/>
          <p:nvPr/>
        </p:nvSpPr>
        <p:spPr>
          <a:xfrm>
            <a:off x="10162903" y="-15766"/>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31832" y="3600090"/>
          <a:ext cx="4501424" cy="1675003"/>
        </p:xfrm>
        <a:graphic>
          <a:graphicData uri="http://schemas.openxmlformats.org/drawingml/2006/table">
            <a:tbl>
              <a:tblPr>
                <a:tableStyleId>{3C2FFA5D-87B4-456A-9821-1D502468CF0F}</a:tableStyleId>
              </a:tblPr>
              <a:tblGrid>
                <a:gridCol w="2668270"/>
                <a:gridCol w="1833154"/>
              </a:tblGrid>
              <a:tr h="129540">
                <a:tc>
                  <a:txBody>
                    <a:bodyPr/>
                    <a:lstStyle/>
                    <a:p>
                      <a:pPr>
                        <a:lnSpc>
                          <a:spcPct val="107000"/>
                        </a:lnSpc>
                        <a:spcAft>
                          <a:spcPts val="0"/>
                        </a:spcAft>
                      </a:pPr>
                      <a:r>
                        <a:rPr lang="es-MX" sz="1200" b="1" dirty="0">
                          <a:latin typeface="Arial" pitchFamily="34" charset="0"/>
                          <a:cs typeface="Arial" pitchFamily="34" charset="0"/>
                        </a:rPr>
                        <a:t>Ubicación</a:t>
                      </a:r>
                      <a:endParaRPr lang="es-MX" sz="1800" b="1"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b="1" dirty="0">
                          <a:latin typeface="Arial" pitchFamily="34" charset="0"/>
                          <a:cs typeface="Arial" pitchFamily="34" charset="0"/>
                        </a:rPr>
                        <a:t>Numero de Clasificación</a:t>
                      </a:r>
                      <a:endParaRPr lang="es-MX" sz="1800" b="1" dirty="0">
                        <a:solidFill>
                          <a:srgbClr val="000000"/>
                        </a:solidFill>
                        <a:latin typeface="Arial" pitchFamily="34" charset="0"/>
                        <a:ea typeface="Calibri"/>
                        <a:cs typeface="Arial" pitchFamily="34" charset="0"/>
                      </a:endParaRPr>
                    </a:p>
                  </a:txBody>
                  <a:tcPr marL="95250" marR="95250" marT="47625" marB="47625" anchor="b"/>
                </a:tc>
              </a:tr>
              <a:tr h="249555">
                <a:tc>
                  <a:txBody>
                    <a:bodyPr/>
                    <a:lstStyle/>
                    <a:p>
                      <a:pPr>
                        <a:lnSpc>
                          <a:spcPct val="107000"/>
                        </a:lnSpc>
                        <a:spcAft>
                          <a:spcPts val="0"/>
                        </a:spcAft>
                      </a:pPr>
                      <a:r>
                        <a:rPr lang="es-MX" sz="1200" dirty="0">
                          <a:latin typeface="Arial" pitchFamily="34" charset="0"/>
                          <a:cs typeface="Arial" pitchFamily="34" charset="0"/>
                        </a:rPr>
                        <a:t>Biblioteca </a:t>
                      </a:r>
                      <a:r>
                        <a:rPr lang="es-MX" sz="1200" dirty="0" smtClean="0">
                          <a:latin typeface="Arial" pitchFamily="34" charset="0"/>
                          <a:cs typeface="Arial" pitchFamily="34" charset="0"/>
                        </a:rPr>
                        <a:t>Central</a:t>
                      </a:r>
                      <a:endParaRPr lang="es-MX" sz="18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a:latin typeface="Arial" pitchFamily="34" charset="0"/>
                          <a:cs typeface="Arial" pitchFamily="34" charset="0"/>
                        </a:rPr>
                        <a:t>QA76.9L63 B37</a:t>
                      </a:r>
                      <a:endParaRPr lang="es-MX" sz="1800">
                        <a:solidFill>
                          <a:srgbClr val="000000"/>
                        </a:solidFill>
                        <a:latin typeface="Arial" pitchFamily="34" charset="0"/>
                        <a:ea typeface="Calibri"/>
                        <a:cs typeface="Arial" pitchFamily="34" charset="0"/>
                      </a:endParaRPr>
                    </a:p>
                  </a:txBody>
                  <a:tcPr marL="95250" marR="95250" marT="47625" marB="47625" anchor="b"/>
                </a:tc>
              </a:tr>
              <a:tr h="129540">
                <a:tc>
                  <a:txBody>
                    <a:bodyPr/>
                    <a:lstStyle/>
                    <a:p>
                      <a:pPr>
                        <a:lnSpc>
                          <a:spcPct val="107000"/>
                        </a:lnSpc>
                        <a:spcAft>
                          <a:spcPts val="0"/>
                        </a:spcAft>
                      </a:pPr>
                      <a:r>
                        <a:rPr lang="es-MX" sz="1200" dirty="0">
                          <a:latin typeface="Arial" pitchFamily="34" charset="0"/>
                          <a:cs typeface="Arial" pitchFamily="34" charset="0"/>
                        </a:rPr>
                        <a:t>"Facultad de Ingeniería. Biblioteca ""Enrique Rivero Borrell"""</a:t>
                      </a:r>
                      <a:endParaRPr lang="es-MX" sz="18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800" dirty="0">
                        <a:latin typeface="Arial" pitchFamily="34" charset="0"/>
                        <a:ea typeface="Times New Roman"/>
                        <a:cs typeface="Arial" pitchFamily="34" charset="0"/>
                      </a:endParaRPr>
                    </a:p>
                  </a:txBody>
                  <a:tcPr marL="95250" marR="95250" marT="47625" marB="47625" anchor="b"/>
                </a:tc>
              </a:tr>
              <a:tr h="259080">
                <a:tc>
                  <a:txBody>
                    <a:bodyPr/>
                    <a:lstStyle/>
                    <a:p>
                      <a:pPr>
                        <a:lnSpc>
                          <a:spcPct val="107000"/>
                        </a:lnSpc>
                        <a:spcAft>
                          <a:spcPts val="0"/>
                        </a:spcAft>
                      </a:pPr>
                      <a:r>
                        <a:rPr lang="es-MX" sz="1200" dirty="0">
                          <a:latin typeface="Arial" pitchFamily="34" charset="0"/>
                          <a:cs typeface="Arial" pitchFamily="34" charset="0"/>
                        </a:rPr>
                        <a:t>Facultad de </a:t>
                      </a:r>
                      <a:r>
                        <a:rPr lang="es-MX" sz="1200" dirty="0" smtClean="0">
                          <a:latin typeface="Arial" pitchFamily="34" charset="0"/>
                          <a:cs typeface="Arial" pitchFamily="34" charset="0"/>
                        </a:rPr>
                        <a:t>Ciencias</a:t>
                      </a:r>
                      <a:endParaRPr lang="es-MX" sz="18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800" dirty="0">
                        <a:latin typeface="Arial" pitchFamily="34" charset="0"/>
                        <a:ea typeface="Times New Roman"/>
                        <a:cs typeface="Arial" pitchFamily="34" charset="0"/>
                      </a:endParaRPr>
                    </a:p>
                  </a:txBody>
                  <a:tcPr marL="95250" marR="95250" marT="47625" marB="47625" anchor="b"/>
                </a:tc>
              </a:tr>
            </a:tbl>
          </a:graphicData>
        </a:graphic>
      </p:graphicFrame>
      <p:sp>
        <p:nvSpPr>
          <p:cNvPr id="4" name="3 Rectángulo"/>
          <p:cNvSpPr/>
          <p:nvPr/>
        </p:nvSpPr>
        <p:spPr>
          <a:xfrm>
            <a:off x="1371600" y="1041903"/>
            <a:ext cx="9191298" cy="830997"/>
          </a:xfrm>
          <a:prstGeom prst="rect">
            <a:avLst/>
          </a:prstGeom>
        </p:spPr>
        <p:txBody>
          <a:bodyPr wrap="square">
            <a:spAutoFit/>
          </a:bodyPr>
          <a:lstStyle/>
          <a:p>
            <a:pPr lvl="0" algn="ctr" defTabSz="914400" fontAlgn="base">
              <a:spcBef>
                <a:spcPct val="0"/>
              </a:spcBef>
              <a:spcAft>
                <a:spcPct val="0"/>
              </a:spcAft>
            </a:pPr>
            <a:r>
              <a:rPr lang="es-MX" sz="2400" b="1" dirty="0" smtClean="0" bmk="Result_1">
                <a:solidFill>
                  <a:schemeClr val="bg1"/>
                </a:solidFill>
                <a:latin typeface="Arial" pitchFamily="34" charset="0"/>
                <a:ea typeface="Times New Roman" pitchFamily="18" charset="0"/>
                <a:cs typeface="Arial" pitchFamily="34" charset="0"/>
                <a:hlinkClick r:id="rId2" tooltip="Lógica y matemática : para ciencias de la computación / Fidel Barboza Gutiérrez"/>
              </a:rPr>
              <a:t>Lógica y matemática : para ciencias de la computación / Fidel </a:t>
            </a:r>
            <a:r>
              <a:rPr lang="es-MX" sz="2400" b="1" dirty="0" err="1" smtClean="0" bmk="Result_1">
                <a:solidFill>
                  <a:schemeClr val="bg1"/>
                </a:solidFill>
                <a:latin typeface="Arial" pitchFamily="34" charset="0"/>
                <a:ea typeface="Times New Roman" pitchFamily="18" charset="0"/>
                <a:cs typeface="Arial" pitchFamily="34" charset="0"/>
                <a:hlinkClick r:id="rId2" tooltip="Lógica y matemática : para ciencias de la computación / Fidel Barboza Gutiérrez"/>
              </a:rPr>
              <a:t>Barboza</a:t>
            </a:r>
            <a:r>
              <a:rPr lang="es-MX" sz="2400" b="1" dirty="0" smtClean="0" bmk="Result_1">
                <a:solidFill>
                  <a:schemeClr val="bg1"/>
                </a:solidFill>
                <a:latin typeface="Arial" pitchFamily="34" charset="0"/>
                <a:ea typeface="Times New Roman" pitchFamily="18" charset="0"/>
                <a:cs typeface="Arial" pitchFamily="34" charset="0"/>
                <a:hlinkClick r:id="rId2" tooltip="Lógica y matemática : para ciencias de la computación / Fidel Barboza Gutiérrez"/>
              </a:rPr>
              <a:t> Gutiérrez</a:t>
            </a:r>
            <a:endParaRPr lang="es-MX" sz="2400" b="1" dirty="0" smtClean="0">
              <a:solidFill>
                <a:schemeClr val="bg1"/>
              </a:solidFill>
              <a:latin typeface="Arial" pitchFamily="34" charset="0"/>
              <a:ea typeface="Times New Roman" pitchFamily="18" charset="0"/>
              <a:cs typeface="Arial" pitchFamily="34" charset="0"/>
            </a:endParaRPr>
          </a:p>
        </p:txBody>
      </p:sp>
      <p:pic>
        <p:nvPicPr>
          <p:cNvPr id="33795" name="Picture 3" descr="https://scontent.fmfe1-1.fna.fbcdn.net/v/t35.0-12/21875885_1085159121620973_731472451_o.jpg?oh=a96c5f199c87387c1c0d81828bfdb96c&amp;oe=59C3692F"/>
          <p:cNvPicPr>
            <a:picLocks noChangeAspect="1" noChangeArrowheads="1"/>
          </p:cNvPicPr>
          <p:nvPr/>
        </p:nvPicPr>
        <p:blipFill>
          <a:blip r:embed="rId3"/>
          <a:srcRect/>
          <a:stretch>
            <a:fillRect/>
          </a:stretch>
        </p:blipFill>
        <p:spPr bwMode="auto">
          <a:xfrm rot="16200000">
            <a:off x="5121874" y="3723920"/>
            <a:ext cx="3139516" cy="2432110"/>
          </a:xfrm>
          <a:prstGeom prst="rect">
            <a:avLst/>
          </a:prstGeom>
          <a:noFill/>
        </p:spPr>
      </p:pic>
      <p:sp>
        <p:nvSpPr>
          <p:cNvPr id="6" name="5 CuadroTexto"/>
          <p:cNvSpPr txBox="1"/>
          <p:nvPr/>
        </p:nvSpPr>
        <p:spPr>
          <a:xfrm>
            <a:off x="8503920" y="4349932"/>
            <a:ext cx="289995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200" dirty="0" smtClean="0">
                <a:latin typeface="Arial" pitchFamily="34" charset="0"/>
                <a:cs typeface="Arial" pitchFamily="34" charset="0"/>
              </a:rPr>
              <a:t>Libro conveniente para el tema 1y un poco para el tema 2.</a:t>
            </a:r>
            <a:endParaRPr lang="es-MX" sz="1200" dirty="0">
              <a:latin typeface="Arial" pitchFamily="34" charset="0"/>
              <a:cs typeface="Arial" pitchFamily="34" charset="0"/>
            </a:endParaRPr>
          </a:p>
        </p:txBody>
      </p:sp>
      <p:sp>
        <p:nvSpPr>
          <p:cNvPr id="7" name="6 Flecha derecha"/>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hlinkClick r:id="rId4" action="ppaction://hlinksldjump"/>
              </a:rPr>
              <a:t>inicio</a:t>
            </a:r>
            <a:endParaRPr lang="es-MX"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68121" y="3052444"/>
          <a:ext cx="5261519" cy="3805556"/>
        </p:xfrm>
        <a:graphic>
          <a:graphicData uri="http://schemas.openxmlformats.org/drawingml/2006/table">
            <a:tbl>
              <a:tblPr>
                <a:tableStyleId>{08FB837D-C827-4EFA-A057-4D05807E0F7C}</a:tableStyleId>
              </a:tblPr>
              <a:tblGrid>
                <a:gridCol w="3535680"/>
                <a:gridCol w="1725839"/>
              </a:tblGrid>
              <a:tr h="0">
                <a:tc>
                  <a:txBody>
                    <a:bodyPr/>
                    <a:lstStyle/>
                    <a:p>
                      <a:pPr>
                        <a:lnSpc>
                          <a:spcPct val="107000"/>
                        </a:lnSpc>
                        <a:spcAft>
                          <a:spcPts val="0"/>
                        </a:spcAft>
                      </a:pPr>
                      <a:r>
                        <a:rPr lang="es-MX" sz="1100" b="1" dirty="0">
                          <a:latin typeface="Arial" pitchFamily="34" charset="0"/>
                          <a:cs typeface="Arial" pitchFamily="34" charset="0"/>
                        </a:rPr>
                        <a:t>Ubicación</a:t>
                      </a:r>
                      <a:endParaRPr lang="es-MX" sz="1100" b="1"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100" b="1" dirty="0">
                          <a:latin typeface="Arial" pitchFamily="34" charset="0"/>
                          <a:cs typeface="Arial" pitchFamily="34" charset="0"/>
                        </a:rPr>
                        <a:t>Numero de Clasificación</a:t>
                      </a:r>
                      <a:endParaRPr lang="es-MX" sz="1100" b="1" dirty="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100" dirty="0">
                          <a:latin typeface="Arial" pitchFamily="34" charset="0"/>
                          <a:cs typeface="Arial" pitchFamily="34" charset="0"/>
                        </a:rPr>
                        <a:t>Facultad de Ingeniería - </a:t>
                      </a:r>
                      <a:r>
                        <a:rPr lang="es-MX" sz="1100" dirty="0" err="1">
                          <a:latin typeface="Arial" pitchFamily="34" charset="0"/>
                          <a:cs typeface="Arial" pitchFamily="34" charset="0"/>
                        </a:rPr>
                        <a:t>Div</a:t>
                      </a:r>
                      <a:r>
                        <a:rPr lang="es-MX" sz="1100" dirty="0">
                          <a:latin typeface="Arial" pitchFamily="34" charset="0"/>
                          <a:cs typeface="Arial" pitchFamily="34" charset="0"/>
                        </a:rPr>
                        <a:t>. </a:t>
                      </a:r>
                      <a:r>
                        <a:rPr lang="es-MX" sz="1100" dirty="0" err="1">
                          <a:latin typeface="Arial" pitchFamily="34" charset="0"/>
                          <a:cs typeface="Arial" pitchFamily="34" charset="0"/>
                        </a:rPr>
                        <a:t>Educ</a:t>
                      </a:r>
                      <a:r>
                        <a:rPr lang="es-MX" sz="1100" dirty="0">
                          <a:latin typeface="Arial" pitchFamily="34" charset="0"/>
                          <a:cs typeface="Arial" pitchFamily="34" charset="0"/>
                        </a:rPr>
                        <a:t>. Continua</a:t>
                      </a:r>
                      <a:endParaRPr lang="es-MX" sz="11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100">
                          <a:latin typeface="Arial" pitchFamily="34" charset="0"/>
                          <a:cs typeface="Arial" pitchFamily="34" charset="0"/>
                        </a:rPr>
                        <a:t>QA76.9M35 I73</a:t>
                      </a:r>
                      <a:endParaRPr lang="es-MX" sz="110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100">
                          <a:latin typeface="Arial" pitchFamily="34" charset="0"/>
                          <a:cs typeface="Arial" pitchFamily="34" charset="0"/>
                        </a:rPr>
                        <a:t>Facultad de Estudios Superiores Cuautitlán 1</a:t>
                      </a:r>
                      <a:endParaRPr lang="es-MX" sz="11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100" dirty="0">
                          <a:latin typeface="Arial" pitchFamily="34" charset="0"/>
                          <a:cs typeface="Arial" pitchFamily="34" charset="0"/>
                        </a:rPr>
                        <a:t>Facultad de Estudios Superiores </a:t>
                      </a:r>
                      <a:r>
                        <a:rPr lang="es-MX" sz="1100" dirty="0" smtClean="0">
                          <a:latin typeface="Arial" pitchFamily="34" charset="0"/>
                          <a:cs typeface="Arial" pitchFamily="34" charset="0"/>
                        </a:rPr>
                        <a:t>Aragón</a:t>
                      </a:r>
                      <a:endParaRPr lang="es-MX" sz="1100" dirty="0">
                        <a:latin typeface="Arial" pitchFamily="34" charset="0"/>
                        <a:cs typeface="Arial" pitchFamily="34" charset="0"/>
                      </a:endParaRPr>
                    </a:p>
                  </a:txBody>
                  <a:tcPr marL="95250" marR="95250" marT="47625" marB="47625" anchor="b"/>
                </a:tc>
                <a:tc>
                  <a:txBody>
                    <a:bodyPr/>
                    <a:lstStyle/>
                    <a:p>
                      <a:pPr>
                        <a:lnSpc>
                          <a:spcPct val="115000"/>
                        </a:lnSpc>
                      </a:pPr>
                      <a:endParaRPr lang="es-MX" sz="11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100">
                          <a:latin typeface="Arial" pitchFamily="34" charset="0"/>
                          <a:cs typeface="Arial" pitchFamily="34" charset="0"/>
                        </a:rPr>
                        <a:t>FES Acatlán</a:t>
                      </a:r>
                      <a:endParaRPr lang="es-MX" sz="11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100">
                          <a:latin typeface="Arial" pitchFamily="34" charset="0"/>
                          <a:cs typeface="Arial" pitchFamily="34" charset="0"/>
                        </a:rPr>
                        <a:t>QA76.9M351773</a:t>
                      </a:r>
                      <a:endParaRPr lang="es-MX" sz="110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100">
                          <a:latin typeface="Arial" pitchFamily="34" charset="0"/>
                          <a:cs typeface="Arial" pitchFamily="34" charset="0"/>
                        </a:rPr>
                        <a:t>D.G.T.I.C. Ciudad Universitaria</a:t>
                      </a:r>
                      <a:endParaRPr lang="es-MX" sz="11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100" dirty="0">
                          <a:latin typeface="Arial" pitchFamily="34" charset="0"/>
                          <a:cs typeface="Arial" pitchFamily="34" charset="0"/>
                        </a:rPr>
                        <a:t>Biblioteca </a:t>
                      </a:r>
                      <a:r>
                        <a:rPr lang="es-MX" sz="1100" dirty="0" smtClean="0">
                          <a:latin typeface="Arial" pitchFamily="34" charset="0"/>
                          <a:cs typeface="Arial" pitchFamily="34" charset="0"/>
                        </a:rPr>
                        <a:t>Central</a:t>
                      </a:r>
                      <a:endParaRPr lang="es-MX" sz="1100" dirty="0">
                        <a:latin typeface="Arial" pitchFamily="34" charset="0"/>
                        <a:cs typeface="Arial" pitchFamily="34" charset="0"/>
                      </a:endParaRPr>
                    </a:p>
                  </a:txBody>
                  <a:tcPr marL="95250" marR="95250" marT="47625" marB="47625" anchor="b"/>
                </a:tc>
                <a:tc>
                  <a:txBody>
                    <a:bodyPr/>
                    <a:lstStyle/>
                    <a:p>
                      <a:pPr>
                        <a:lnSpc>
                          <a:spcPct val="115000"/>
                        </a:lnSpc>
                      </a:pPr>
                      <a:endParaRPr lang="es-MX" sz="1100" dirty="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100">
                          <a:latin typeface="Arial" pitchFamily="34" charset="0"/>
                          <a:cs typeface="Arial" pitchFamily="34" charset="0"/>
                        </a:rPr>
                        <a:t>D.G.T.I.C. Centro Mascarones</a:t>
                      </a:r>
                      <a:endParaRPr lang="es-MX" sz="11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100">
                          <a:latin typeface="Arial" pitchFamily="34" charset="0"/>
                          <a:cs typeface="Arial" pitchFamily="34" charset="0"/>
                        </a:rPr>
                        <a:t>"Facultad de Ingeniería. Biblioteca ""Enrique Rivero Borrell"""</a:t>
                      </a:r>
                      <a:endParaRPr lang="es-MX" sz="11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100">
                          <a:latin typeface="Arial" pitchFamily="34" charset="0"/>
                          <a:cs typeface="Arial" pitchFamily="34" charset="0"/>
                        </a:rPr>
                        <a:t>Centro de Investigaciones Multidisciplinarias sobre Chiapas y la Frontera Sur (CIMSUR)</a:t>
                      </a:r>
                      <a:endParaRPr lang="es-MX" sz="11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100" dirty="0">
                          <a:latin typeface="Arial" pitchFamily="34" charset="0"/>
                          <a:cs typeface="Arial" pitchFamily="34" charset="0"/>
                        </a:rPr>
                        <a:t>"Escuela Nacional Colegio de Ciencias y Humanidades, Plantel Sur "</a:t>
                      </a:r>
                      <a:endParaRPr lang="es-MX" sz="11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dirty="0">
                        <a:latin typeface="Arial" pitchFamily="34" charset="0"/>
                        <a:ea typeface="Times New Roman"/>
                        <a:cs typeface="Arial" pitchFamily="34" charset="0"/>
                      </a:endParaRPr>
                    </a:p>
                  </a:txBody>
                  <a:tcPr marL="0" marR="0" marT="0" marB="0" anchor="b"/>
                </a:tc>
              </a:tr>
            </a:tbl>
          </a:graphicData>
        </a:graphic>
      </p:graphicFrame>
      <p:sp>
        <p:nvSpPr>
          <p:cNvPr id="32769" name="Rectangle 1"/>
          <p:cNvSpPr>
            <a:spLocks noChangeArrowheads="1"/>
          </p:cNvSpPr>
          <p:nvPr/>
        </p:nvSpPr>
        <p:spPr bwMode="auto">
          <a:xfrm>
            <a:off x="457200" y="1269352"/>
            <a:ext cx="2694969" cy="178510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Julián </a:t>
            </a:r>
            <a:r>
              <a:rPr kumimoji="0" lang="es-MX" sz="1100" b="0" i="0" u="none" strike="noStrike" cap="none" normalizeH="0" baseline="0" dirty="0" err="1" smtClean="0">
                <a:ln>
                  <a:noFill/>
                </a:ln>
                <a:solidFill>
                  <a:srgbClr val="005BC6"/>
                </a:solidFill>
                <a:effectLst/>
                <a:latin typeface="Arial" pitchFamily="34" charset="0"/>
                <a:ea typeface="Times New Roman" pitchFamily="18" charset="0"/>
                <a:cs typeface="Arial" pitchFamily="34" charset="0"/>
              </a:rPr>
              <a:t>Iranzo</a:t>
            </a:r>
            <a:r>
              <a:rPr kumimoji="0" lang="es-MX" sz="11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Pascual</a:t>
            </a: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autor</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México, D.F. : </a:t>
            </a:r>
            <a:r>
              <a:rPr kumimoji="0" lang="es-MX"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Alfaomega</a:t>
            </a: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 Ra-</a:t>
            </a:r>
            <a:r>
              <a:rPr kumimoji="0" lang="es-MX"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Ma</a:t>
            </a: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2005</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2005</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Descripción física:</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299 páginas</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3622766" y="1028841"/>
            <a:ext cx="6096000" cy="830997"/>
          </a:xfrm>
          <a:prstGeom prst="rect">
            <a:avLst/>
          </a:prstGeom>
        </p:spPr>
        <p:txBody>
          <a:bodyPr>
            <a:spAutoFit/>
          </a:bodyPr>
          <a:lstStyle/>
          <a:p>
            <a:pPr lvl="0" defTabSz="914400" fontAlgn="base">
              <a:spcBef>
                <a:spcPct val="0"/>
              </a:spcBef>
              <a:spcAft>
                <a:spcPct val="0"/>
              </a:spcAft>
            </a:pPr>
            <a:r>
              <a:rPr lang="es-MX" sz="2400" b="1" dirty="0" smtClean="0">
                <a:solidFill>
                  <a:schemeClr val="bg1"/>
                </a:solidFill>
                <a:latin typeface="Arial" pitchFamily="34" charset="0"/>
                <a:ea typeface="Calibri" pitchFamily="34" charset="0"/>
                <a:cs typeface="Arial" pitchFamily="34" charset="0"/>
              </a:rPr>
              <a:t>Lógica simbólica para informáticos / Pascual Julián </a:t>
            </a:r>
            <a:r>
              <a:rPr lang="es-MX" sz="2400" b="1" dirty="0" err="1" smtClean="0">
                <a:solidFill>
                  <a:schemeClr val="bg1"/>
                </a:solidFill>
                <a:latin typeface="Arial" pitchFamily="34" charset="0"/>
                <a:ea typeface="Calibri" pitchFamily="34" charset="0"/>
                <a:cs typeface="Arial" pitchFamily="34" charset="0"/>
              </a:rPr>
              <a:t>Iranzo</a:t>
            </a:r>
            <a:endParaRPr lang="es-MX" b="1" dirty="0" smtClean="0">
              <a:solidFill>
                <a:schemeClr val="bg1"/>
              </a:solidFill>
              <a:latin typeface="Arial" pitchFamily="34" charset="0"/>
              <a:cs typeface="Arial" pitchFamily="34" charset="0"/>
            </a:endParaRPr>
          </a:p>
        </p:txBody>
      </p:sp>
      <p:sp>
        <p:nvSpPr>
          <p:cNvPr id="6" name="5 CuadroTexto"/>
          <p:cNvSpPr txBox="1"/>
          <p:nvPr/>
        </p:nvSpPr>
        <p:spPr>
          <a:xfrm>
            <a:off x="7145383" y="6152606"/>
            <a:ext cx="3879668"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1200" dirty="0" smtClean="0">
                <a:latin typeface="Arial" pitchFamily="34" charset="0"/>
                <a:cs typeface="Arial" pitchFamily="34" charset="0"/>
              </a:rPr>
              <a:t>Buen libro par el tema1, para poder repasar un poco de teoría, ejercicios.</a:t>
            </a:r>
            <a:endParaRPr lang="es-MX" sz="1200" dirty="0">
              <a:latin typeface="Arial" pitchFamily="34" charset="0"/>
              <a:cs typeface="Arial" pitchFamily="34" charset="0"/>
            </a:endParaRPr>
          </a:p>
        </p:txBody>
      </p:sp>
      <p:pic>
        <p:nvPicPr>
          <p:cNvPr id="32771" name="Picture 3" descr="https://scontent.fmfe1-1.fna.fbcdn.net/v/t34.0-12/21769720_1085160831620802_1876966893_n.jpg?oh=434484364b7969cbe1896deb90002708&amp;oe=59C3A73A"/>
          <p:cNvPicPr>
            <a:picLocks noChangeAspect="1" noChangeArrowheads="1"/>
          </p:cNvPicPr>
          <p:nvPr/>
        </p:nvPicPr>
        <p:blipFill>
          <a:blip r:embed="rId2"/>
          <a:srcRect b="9347"/>
          <a:stretch>
            <a:fillRect/>
          </a:stretch>
        </p:blipFill>
        <p:spPr bwMode="auto">
          <a:xfrm>
            <a:off x="7394026" y="2092758"/>
            <a:ext cx="2533559" cy="3944983"/>
          </a:xfrm>
          <a:prstGeom prst="rect">
            <a:avLst/>
          </a:prstGeom>
          <a:noFill/>
        </p:spPr>
      </p:pic>
      <p:sp>
        <p:nvSpPr>
          <p:cNvPr id="8" name="7 Flecha derecha">
            <a:hlinkClick r:id="rId3"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fi">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58545" y="2152332"/>
            <a:ext cx="1400175" cy="16859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uadroTexto 3"/>
          <p:cNvSpPr txBox="1"/>
          <p:nvPr/>
        </p:nvSpPr>
        <p:spPr>
          <a:xfrm>
            <a:off x="1034097" y="3842187"/>
            <a:ext cx="1337310" cy="646331"/>
          </a:xfrm>
          <a:prstGeom prst="rect">
            <a:avLst/>
          </a:prstGeom>
          <a:noFill/>
        </p:spPr>
        <p:txBody>
          <a:bodyPr wrap="square" rtlCol="0">
            <a:spAutoFit/>
          </a:bodyPr>
          <a:lstStyle/>
          <a:p>
            <a:r>
              <a:rPr lang="es-MX" dirty="0" err="1" smtClean="0"/>
              <a:t>Fac</a:t>
            </a:r>
            <a:r>
              <a:rPr lang="es-MX" dirty="0" smtClean="0"/>
              <a:t>. Ingeniería</a:t>
            </a:r>
            <a:endParaRPr lang="es-MX" dirty="0"/>
          </a:p>
        </p:txBody>
      </p:sp>
      <p:pic>
        <p:nvPicPr>
          <p:cNvPr id="2054" name="Picture 6" descr="Resultado de imagen para biblioteca centra">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14900" y="2079625"/>
            <a:ext cx="2255837" cy="15528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uadroTexto 4"/>
          <p:cNvSpPr txBox="1"/>
          <p:nvPr/>
        </p:nvSpPr>
        <p:spPr>
          <a:xfrm>
            <a:off x="4922678" y="3838258"/>
            <a:ext cx="2358707" cy="377190"/>
          </a:xfrm>
          <a:prstGeom prst="rect">
            <a:avLst/>
          </a:prstGeom>
          <a:noFill/>
        </p:spPr>
        <p:txBody>
          <a:bodyPr wrap="square" rtlCol="0">
            <a:spAutoFit/>
          </a:bodyPr>
          <a:lstStyle/>
          <a:p>
            <a:r>
              <a:rPr lang="es-MX" dirty="0" smtClean="0"/>
              <a:t>Biblioteca Central </a:t>
            </a:r>
            <a:endParaRPr lang="es-MX" dirty="0"/>
          </a:p>
        </p:txBody>
      </p:sp>
      <p:pic>
        <p:nvPicPr>
          <p:cNvPr id="2056" name="Picture 8" descr="Resultado de imagen para facultad de contaduria y administracion unam">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938152" y="2197191"/>
            <a:ext cx="1738480" cy="165155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adroTexto 5"/>
          <p:cNvSpPr txBox="1"/>
          <p:nvPr/>
        </p:nvSpPr>
        <p:spPr>
          <a:xfrm>
            <a:off x="8990403" y="3731182"/>
            <a:ext cx="2388870" cy="646331"/>
          </a:xfrm>
          <a:prstGeom prst="rect">
            <a:avLst/>
          </a:prstGeom>
          <a:noFill/>
        </p:spPr>
        <p:txBody>
          <a:bodyPr wrap="square" rtlCol="0">
            <a:spAutoFit/>
          </a:bodyPr>
          <a:lstStyle/>
          <a:p>
            <a:r>
              <a:rPr lang="es-MX" dirty="0" err="1" smtClean="0"/>
              <a:t>Fac</a:t>
            </a:r>
            <a:r>
              <a:rPr lang="es-MX" dirty="0" smtClean="0"/>
              <a:t>. Contaduría y Administración</a:t>
            </a:r>
            <a:endParaRPr lang="es-MX" dirty="0"/>
          </a:p>
        </p:txBody>
      </p:sp>
      <p:sp>
        <p:nvSpPr>
          <p:cNvPr id="7" name="CuadroTexto 6"/>
          <p:cNvSpPr txBox="1"/>
          <p:nvPr/>
        </p:nvSpPr>
        <p:spPr>
          <a:xfrm>
            <a:off x="6383424" y="6194481"/>
            <a:ext cx="1588770" cy="369332"/>
          </a:xfrm>
          <a:prstGeom prst="rect">
            <a:avLst/>
          </a:prstGeom>
          <a:noFill/>
        </p:spPr>
        <p:txBody>
          <a:bodyPr wrap="square" rtlCol="0">
            <a:spAutoFit/>
          </a:bodyPr>
          <a:lstStyle/>
          <a:p>
            <a:r>
              <a:rPr lang="es-MX" dirty="0" smtClean="0"/>
              <a:t>Otras mas</a:t>
            </a:r>
            <a:endParaRPr lang="es-MX" dirty="0"/>
          </a:p>
        </p:txBody>
      </p:sp>
      <p:pic>
        <p:nvPicPr>
          <p:cNvPr id="2058" name="Picture 10" descr="Imagen relacionada">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323215" y="4542384"/>
            <a:ext cx="1940683" cy="154792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9 CuadroTexto"/>
          <p:cNvSpPr txBox="1"/>
          <p:nvPr/>
        </p:nvSpPr>
        <p:spPr>
          <a:xfrm>
            <a:off x="3043646" y="1005840"/>
            <a:ext cx="5499463" cy="646331"/>
          </a:xfrm>
          <a:prstGeom prst="rect">
            <a:avLst/>
          </a:prstGeom>
          <a:noFill/>
        </p:spPr>
        <p:txBody>
          <a:bodyPr wrap="square" rtlCol="0">
            <a:spAutoFit/>
          </a:bodyPr>
          <a:lstStyle/>
          <a:p>
            <a:r>
              <a:rPr lang="es-MX" sz="3600" b="1" dirty="0" smtClean="0">
                <a:solidFill>
                  <a:schemeClr val="bg1"/>
                </a:solidFill>
              </a:rPr>
              <a:t>¿Donde encontrarlos ?</a:t>
            </a:r>
            <a:endParaRPr lang="es-MX" sz="3600" b="1" dirty="0">
              <a:solidFill>
                <a:schemeClr val="bg1"/>
              </a:solidFill>
            </a:endParaRPr>
          </a:p>
        </p:txBody>
      </p:sp>
      <p:sp>
        <p:nvSpPr>
          <p:cNvPr id="11" name="10 Flecha derecha">
            <a:hlinkClick r:id="rId10" action="ppaction://hlinksldjump"/>
          </p:cNvPr>
          <p:cNvSpPr/>
          <p:nvPr/>
        </p:nvSpPr>
        <p:spPr>
          <a:xfrm>
            <a:off x="10175966"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pic>
        <p:nvPicPr>
          <p:cNvPr id="12" name="Picture 2" descr="Resultado de imagen para facultad de ciencias unam">
            <a:hlinkClick r:id="rId11" action="ppaction://hlinksldjump"/>
          </p:cNvPr>
          <p:cNvPicPr>
            <a:picLocks noChangeAspect="1" noChangeArrowheads="1"/>
          </p:cNvPicPr>
          <p:nvPr/>
        </p:nvPicPr>
        <p:blipFill>
          <a:blip r:embed="rId12">
            <a:duotone>
              <a:prstClr val="black"/>
              <a:schemeClr val="accent2">
                <a:tint val="45000"/>
                <a:satMod val="400000"/>
              </a:schemeClr>
            </a:duotone>
          </a:blip>
          <a:srcRect/>
          <a:stretch>
            <a:fillRect/>
          </a:stretch>
        </p:blipFill>
        <p:spPr bwMode="auto">
          <a:xfrm>
            <a:off x="2550897" y="4478845"/>
            <a:ext cx="1754886" cy="1742548"/>
          </a:xfrm>
          <a:prstGeom prst="rect">
            <a:avLst/>
          </a:prstGeom>
          <a:noFill/>
        </p:spPr>
      </p:pic>
      <p:sp>
        <p:nvSpPr>
          <p:cNvPr id="13" name="12 CuadroTexto"/>
          <p:cNvSpPr txBox="1"/>
          <p:nvPr/>
        </p:nvSpPr>
        <p:spPr>
          <a:xfrm>
            <a:off x="2465408" y="6234025"/>
            <a:ext cx="2233914" cy="369332"/>
          </a:xfrm>
          <a:prstGeom prst="rect">
            <a:avLst/>
          </a:prstGeom>
          <a:noFill/>
        </p:spPr>
        <p:txBody>
          <a:bodyPr wrap="square" rtlCol="0">
            <a:spAutoFit/>
          </a:bodyPr>
          <a:lstStyle/>
          <a:p>
            <a:r>
              <a:rPr lang="es-MX" dirty="0" err="1" smtClean="0"/>
              <a:t>Fac</a:t>
            </a:r>
            <a:r>
              <a:rPr lang="es-MX" dirty="0" smtClean="0"/>
              <a:t>. Ciencias</a:t>
            </a:r>
            <a:endParaRPr lang="es-MX" dirty="0"/>
          </a:p>
        </p:txBody>
      </p:sp>
    </p:spTree>
    <p:extLst>
      <p:ext uri="{BB962C8B-B14F-4D97-AF65-F5344CB8AC3E}">
        <p14:creationId xmlns:p14="http://schemas.microsoft.com/office/powerpoint/2010/main" xmlns="" val="1695434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97070" y="4898572"/>
          <a:ext cx="6129305" cy="1657889"/>
        </p:xfrm>
        <a:graphic>
          <a:graphicData uri="http://schemas.openxmlformats.org/drawingml/2006/table">
            <a:tbl>
              <a:tblPr>
                <a:tableStyleId>{284E427A-3D55-4303-BF80-6455036E1DE7}</a:tableStyleId>
              </a:tblPr>
              <a:tblGrid>
                <a:gridCol w="4348283"/>
                <a:gridCol w="1781022"/>
              </a:tblGrid>
              <a:tr h="261762">
                <a:tc>
                  <a:txBody>
                    <a:bodyPr/>
                    <a:lstStyle/>
                    <a:p>
                      <a:pPr>
                        <a:lnSpc>
                          <a:spcPct val="107000"/>
                        </a:lnSpc>
                        <a:spcAft>
                          <a:spcPts val="0"/>
                        </a:spcAft>
                      </a:pPr>
                      <a:r>
                        <a:rPr lang="es-MX" sz="1100" dirty="0">
                          <a:latin typeface="Arial" pitchFamily="34" charset="0"/>
                          <a:cs typeface="Arial" pitchFamily="34" charset="0"/>
                        </a:rPr>
                        <a:t>Facultad de Estudios Superiores Cuautitlán 1</a:t>
                      </a:r>
                      <a:endParaRPr lang="es-MX" sz="11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100">
                          <a:latin typeface="Arial" pitchFamily="34" charset="0"/>
                          <a:cs typeface="Arial" pitchFamily="34" charset="0"/>
                        </a:rPr>
                        <a:t>QA248 S34 1982</a:t>
                      </a:r>
                      <a:endParaRPr lang="es-MX" sz="1100">
                        <a:solidFill>
                          <a:srgbClr val="000000"/>
                        </a:solidFill>
                        <a:latin typeface="Arial" pitchFamily="34" charset="0"/>
                        <a:ea typeface="Calibri"/>
                        <a:cs typeface="Arial" pitchFamily="34" charset="0"/>
                      </a:endParaRPr>
                    </a:p>
                  </a:txBody>
                  <a:tcPr marL="95250" marR="95250" marT="47625" marB="47625" anchor="b"/>
                </a:tc>
              </a:tr>
              <a:tr h="311558">
                <a:tc>
                  <a:txBody>
                    <a:bodyPr/>
                    <a:lstStyle/>
                    <a:p>
                      <a:pPr>
                        <a:lnSpc>
                          <a:spcPct val="107000"/>
                        </a:lnSpc>
                        <a:spcAft>
                          <a:spcPts val="0"/>
                        </a:spcAft>
                      </a:pPr>
                      <a:r>
                        <a:rPr lang="es-MX" sz="1100" dirty="0">
                          <a:latin typeface="Arial" pitchFamily="34" charset="0"/>
                          <a:cs typeface="Arial" pitchFamily="34" charset="0"/>
                        </a:rPr>
                        <a:t>"Escuela Nacional Colegio de Ciencias y Humanidades, Plantel Oriente "</a:t>
                      </a:r>
                      <a:endParaRPr lang="es-MX" sz="11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a:latin typeface="Arial" pitchFamily="34" charset="0"/>
                        <a:ea typeface="Times New Roman"/>
                        <a:cs typeface="Arial" pitchFamily="34" charset="0"/>
                      </a:endParaRPr>
                    </a:p>
                  </a:txBody>
                  <a:tcPr marL="95250" marR="95250" marT="47625" marB="47625" anchor="b"/>
                </a:tc>
              </a:tr>
              <a:tr h="311558">
                <a:tc>
                  <a:txBody>
                    <a:bodyPr/>
                    <a:lstStyle/>
                    <a:p>
                      <a:pPr>
                        <a:lnSpc>
                          <a:spcPct val="107000"/>
                        </a:lnSpc>
                        <a:spcAft>
                          <a:spcPts val="0"/>
                        </a:spcAft>
                      </a:pPr>
                      <a:r>
                        <a:rPr lang="es-MX" sz="1100" dirty="0">
                          <a:latin typeface="Arial" pitchFamily="34" charset="0"/>
                          <a:cs typeface="Arial" pitchFamily="34" charset="0"/>
                        </a:rPr>
                        <a:t>Facultad de Estudios Superiores </a:t>
                      </a:r>
                      <a:r>
                        <a:rPr lang="es-MX" sz="1100" dirty="0" err="1" smtClean="0">
                          <a:latin typeface="Arial" pitchFamily="34" charset="0"/>
                          <a:cs typeface="Arial" pitchFamily="34" charset="0"/>
                        </a:rPr>
                        <a:t>Iztacala</a:t>
                      </a:r>
                      <a:endParaRPr lang="es-MX" sz="11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a:latin typeface="Arial" pitchFamily="34" charset="0"/>
                        <a:ea typeface="Times New Roman"/>
                        <a:cs typeface="Arial" pitchFamily="34" charset="0"/>
                      </a:endParaRPr>
                    </a:p>
                  </a:txBody>
                  <a:tcPr marL="95250" marR="95250" marT="47625" marB="47625" anchor="b"/>
                </a:tc>
              </a:tr>
              <a:tr h="343030">
                <a:tc>
                  <a:txBody>
                    <a:bodyPr/>
                    <a:lstStyle/>
                    <a:p>
                      <a:pPr>
                        <a:lnSpc>
                          <a:spcPct val="107000"/>
                        </a:lnSpc>
                        <a:spcAft>
                          <a:spcPts val="0"/>
                        </a:spcAft>
                      </a:pPr>
                      <a:r>
                        <a:rPr lang="es-MX" sz="1100" dirty="0">
                          <a:latin typeface="Arial" pitchFamily="34" charset="0"/>
                          <a:cs typeface="Arial" pitchFamily="34" charset="0"/>
                        </a:rPr>
                        <a:t>Escuela Nacional Preparatoria. Plantel Seis</a:t>
                      </a:r>
                      <a:endParaRPr lang="es-MX" sz="11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dirty="0">
                        <a:latin typeface="Arial" pitchFamily="34" charset="0"/>
                        <a:ea typeface="Times New Roman"/>
                        <a:cs typeface="Arial" pitchFamily="34" charset="0"/>
                      </a:endParaRPr>
                    </a:p>
                  </a:txBody>
                  <a:tcPr marL="95250" marR="95250" marT="47625" marB="47625" anchor="b"/>
                </a:tc>
              </a:tr>
              <a:tr h="261762">
                <a:tc>
                  <a:txBody>
                    <a:bodyPr/>
                    <a:lstStyle/>
                    <a:p>
                      <a:pPr>
                        <a:lnSpc>
                          <a:spcPct val="107000"/>
                        </a:lnSpc>
                        <a:spcAft>
                          <a:spcPts val="0"/>
                        </a:spcAft>
                      </a:pPr>
                      <a:r>
                        <a:rPr lang="es-MX" sz="1100">
                          <a:latin typeface="Arial" pitchFamily="34" charset="0"/>
                          <a:cs typeface="Arial" pitchFamily="34" charset="0"/>
                        </a:rPr>
                        <a:t>Dirección General de Divulgación de la Ciencia</a:t>
                      </a:r>
                      <a:endParaRPr lang="es-MX" sz="11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dirty="0">
                        <a:latin typeface="Arial" pitchFamily="34" charset="0"/>
                        <a:ea typeface="Times New Roman"/>
                        <a:cs typeface="Arial" pitchFamily="34" charset="0"/>
                      </a:endParaRPr>
                    </a:p>
                  </a:txBody>
                  <a:tcPr marL="0" marR="0" marT="0" marB="0" anchor="b"/>
                </a:tc>
              </a:tr>
            </a:tbl>
          </a:graphicData>
        </a:graphic>
      </p:graphicFrame>
      <p:sp>
        <p:nvSpPr>
          <p:cNvPr id="41985" name="Rectangle 1"/>
          <p:cNvSpPr>
            <a:spLocks noChangeArrowheads="1"/>
          </p:cNvSpPr>
          <p:nvPr/>
        </p:nvSpPr>
        <p:spPr bwMode="auto">
          <a:xfrm>
            <a:off x="169817" y="2419423"/>
            <a:ext cx="4075612" cy="212365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Salazar Resines, Javier</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autor</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México : UNAM, Centro </a:t>
            </a: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Investigaciones </a:t>
            </a: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y</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Servicios Educativos, 1982</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1982</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Descripción física: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389 páginas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770709" y="1107218"/>
            <a:ext cx="9744891" cy="830997"/>
          </a:xfrm>
          <a:prstGeom prst="rect">
            <a:avLst/>
          </a:prstGeom>
        </p:spPr>
        <p:txBody>
          <a:bodyPr wrap="square">
            <a:spAutoFit/>
          </a:bodyPr>
          <a:lstStyle/>
          <a:p>
            <a:pPr lvl="0" algn="ctr" defTabSz="914400" fontAlgn="base">
              <a:spcBef>
                <a:spcPct val="0"/>
              </a:spcBef>
              <a:spcAft>
                <a:spcPct val="0"/>
              </a:spcAft>
            </a:pPr>
            <a:r>
              <a:rPr lang="es-MX" sz="2400" b="1" dirty="0" smtClean="0">
                <a:solidFill>
                  <a:schemeClr val="bg1"/>
                </a:solidFill>
                <a:latin typeface="Arial" pitchFamily="34" charset="0"/>
                <a:ea typeface="Calibri" pitchFamily="34" charset="0"/>
                <a:cs typeface="Arial" pitchFamily="34" charset="0"/>
              </a:rPr>
              <a:t>Introducción</a:t>
            </a:r>
            <a:r>
              <a:rPr lang="es-MX" sz="2400" dirty="0" smtClean="0">
                <a:solidFill>
                  <a:schemeClr val="bg1"/>
                </a:solidFill>
                <a:latin typeface="Arial" pitchFamily="34" charset="0"/>
                <a:ea typeface="Calibri" pitchFamily="34" charset="0"/>
                <a:cs typeface="Arial" pitchFamily="34" charset="0"/>
              </a:rPr>
              <a:t> </a:t>
            </a:r>
            <a:r>
              <a:rPr lang="es-MX" sz="2400" b="1" dirty="0" smtClean="0">
                <a:solidFill>
                  <a:schemeClr val="bg1"/>
                </a:solidFill>
                <a:latin typeface="Arial" pitchFamily="34" charset="0"/>
                <a:ea typeface="Calibri" pitchFamily="34" charset="0"/>
                <a:cs typeface="Arial" pitchFamily="34" charset="0"/>
              </a:rPr>
              <a:t>a</a:t>
            </a:r>
            <a:r>
              <a:rPr lang="es-MX" sz="2400" dirty="0" smtClean="0">
                <a:solidFill>
                  <a:schemeClr val="bg1"/>
                </a:solidFill>
                <a:latin typeface="Arial" pitchFamily="34" charset="0"/>
                <a:ea typeface="Calibri" pitchFamily="34" charset="0"/>
                <a:cs typeface="Arial" pitchFamily="34" charset="0"/>
              </a:rPr>
              <a:t> </a:t>
            </a:r>
            <a:r>
              <a:rPr lang="es-MX" sz="2400" b="1" dirty="0" smtClean="0">
                <a:solidFill>
                  <a:schemeClr val="bg1"/>
                </a:solidFill>
                <a:latin typeface="Arial" pitchFamily="34" charset="0"/>
                <a:ea typeface="Calibri" pitchFamily="34" charset="0"/>
                <a:cs typeface="Arial" pitchFamily="34" charset="0"/>
              </a:rPr>
              <a:t>la</a:t>
            </a:r>
            <a:r>
              <a:rPr lang="es-MX" sz="2400" dirty="0" smtClean="0">
                <a:solidFill>
                  <a:schemeClr val="bg1"/>
                </a:solidFill>
                <a:latin typeface="Arial" pitchFamily="34" charset="0"/>
                <a:ea typeface="Calibri" pitchFamily="34" charset="0"/>
                <a:cs typeface="Arial" pitchFamily="34" charset="0"/>
              </a:rPr>
              <a:t> </a:t>
            </a:r>
            <a:r>
              <a:rPr lang="es-MX" sz="2400" b="1" dirty="0" smtClean="0">
                <a:solidFill>
                  <a:schemeClr val="bg1"/>
                </a:solidFill>
                <a:latin typeface="Arial" pitchFamily="34" charset="0"/>
                <a:ea typeface="Calibri" pitchFamily="34" charset="0"/>
                <a:cs typeface="Arial" pitchFamily="34" charset="0"/>
              </a:rPr>
              <a:t>lógica</a:t>
            </a:r>
            <a:r>
              <a:rPr lang="es-MX" sz="2400" dirty="0" smtClean="0">
                <a:solidFill>
                  <a:schemeClr val="bg1"/>
                </a:solidFill>
                <a:latin typeface="Arial" pitchFamily="34" charset="0"/>
                <a:ea typeface="Calibri" pitchFamily="34" charset="0"/>
                <a:cs typeface="Arial" pitchFamily="34" charset="0"/>
              </a:rPr>
              <a:t> </a:t>
            </a:r>
            <a:r>
              <a:rPr lang="es-MX" sz="2400" b="1" dirty="0" smtClean="0">
                <a:solidFill>
                  <a:schemeClr val="bg1"/>
                </a:solidFill>
                <a:latin typeface="Arial" pitchFamily="34" charset="0"/>
                <a:ea typeface="Calibri" pitchFamily="34" charset="0"/>
                <a:cs typeface="Arial" pitchFamily="34" charset="0"/>
              </a:rPr>
              <a:t>deductiva</a:t>
            </a:r>
            <a:r>
              <a:rPr lang="es-MX" sz="2400" dirty="0" smtClean="0">
                <a:solidFill>
                  <a:schemeClr val="bg1"/>
                </a:solidFill>
                <a:latin typeface="Arial" pitchFamily="34" charset="0"/>
                <a:ea typeface="Calibri" pitchFamily="34" charset="0"/>
                <a:cs typeface="Arial" pitchFamily="34" charset="0"/>
              </a:rPr>
              <a:t> </a:t>
            </a:r>
            <a:r>
              <a:rPr lang="es-MX" sz="2400" b="1" dirty="0" smtClean="0">
                <a:solidFill>
                  <a:schemeClr val="bg1"/>
                </a:solidFill>
                <a:latin typeface="Arial" pitchFamily="34" charset="0"/>
                <a:ea typeface="Calibri" pitchFamily="34" charset="0"/>
                <a:cs typeface="Arial" pitchFamily="34" charset="0"/>
              </a:rPr>
              <a:t>y</a:t>
            </a:r>
            <a:r>
              <a:rPr lang="es-MX" sz="2400" dirty="0" smtClean="0">
                <a:solidFill>
                  <a:schemeClr val="bg1"/>
                </a:solidFill>
                <a:latin typeface="Arial" pitchFamily="34" charset="0"/>
                <a:ea typeface="Calibri" pitchFamily="34" charset="0"/>
                <a:cs typeface="Arial" pitchFamily="34" charset="0"/>
              </a:rPr>
              <a:t> </a:t>
            </a:r>
            <a:r>
              <a:rPr lang="es-MX" sz="2400" b="1" dirty="0" smtClean="0">
                <a:solidFill>
                  <a:schemeClr val="bg1"/>
                </a:solidFill>
                <a:latin typeface="Arial" pitchFamily="34" charset="0"/>
                <a:ea typeface="Calibri" pitchFamily="34" charset="0"/>
                <a:cs typeface="Arial" pitchFamily="34" charset="0"/>
              </a:rPr>
              <a:t>teoría</a:t>
            </a:r>
            <a:r>
              <a:rPr lang="es-MX" sz="2400" dirty="0" smtClean="0">
                <a:solidFill>
                  <a:schemeClr val="bg1"/>
                </a:solidFill>
                <a:latin typeface="Arial" pitchFamily="34" charset="0"/>
                <a:ea typeface="Calibri" pitchFamily="34" charset="0"/>
                <a:cs typeface="Arial" pitchFamily="34" charset="0"/>
              </a:rPr>
              <a:t> </a:t>
            </a:r>
            <a:r>
              <a:rPr lang="es-MX" sz="2400" b="1" dirty="0" smtClean="0">
                <a:solidFill>
                  <a:schemeClr val="bg1"/>
                </a:solidFill>
                <a:latin typeface="Arial" pitchFamily="34" charset="0"/>
                <a:ea typeface="Calibri" pitchFamily="34" charset="0"/>
                <a:cs typeface="Arial" pitchFamily="34" charset="0"/>
              </a:rPr>
              <a:t>de</a:t>
            </a:r>
            <a:r>
              <a:rPr lang="es-MX" sz="2400" dirty="0" smtClean="0">
                <a:solidFill>
                  <a:schemeClr val="bg1"/>
                </a:solidFill>
                <a:latin typeface="Arial" pitchFamily="34" charset="0"/>
                <a:ea typeface="Calibri" pitchFamily="34" charset="0"/>
                <a:cs typeface="Arial" pitchFamily="34" charset="0"/>
              </a:rPr>
              <a:t> los </a:t>
            </a:r>
            <a:r>
              <a:rPr lang="es-MX" sz="2400" b="1" dirty="0" smtClean="0">
                <a:solidFill>
                  <a:schemeClr val="bg1"/>
                </a:solidFill>
                <a:latin typeface="Arial" pitchFamily="34" charset="0"/>
                <a:ea typeface="Calibri" pitchFamily="34" charset="0"/>
                <a:cs typeface="Arial" pitchFamily="34" charset="0"/>
              </a:rPr>
              <a:t>conjuntos</a:t>
            </a:r>
            <a:r>
              <a:rPr lang="es-MX" sz="2400" dirty="0" smtClean="0">
                <a:solidFill>
                  <a:schemeClr val="bg1"/>
                </a:solidFill>
                <a:latin typeface="Arial" pitchFamily="34" charset="0"/>
                <a:ea typeface="Calibri" pitchFamily="34" charset="0"/>
                <a:cs typeface="Arial" pitchFamily="34" charset="0"/>
              </a:rPr>
              <a:t> / Javier Salazar resines</a:t>
            </a:r>
            <a:endParaRPr lang="es-MX" dirty="0" smtClean="0">
              <a:solidFill>
                <a:schemeClr val="bg1"/>
              </a:solidFill>
              <a:latin typeface="Arial" pitchFamily="34" charset="0"/>
              <a:cs typeface="Arial" pitchFamily="34" charset="0"/>
            </a:endParaRPr>
          </a:p>
        </p:txBody>
      </p:sp>
      <p:pic>
        <p:nvPicPr>
          <p:cNvPr id="41987" name="Picture 3" descr="https://scontent.fmfe1-1.fna.fbcdn.net/v/t34.0-12/21769734_1085161944954024_280924745_n.jpg?oh=68a0374036d16c5e8e0a59ab33ae99f7&amp;oe=59C365F7"/>
          <p:cNvPicPr>
            <a:picLocks noChangeAspect="1" noChangeArrowheads="1"/>
          </p:cNvPicPr>
          <p:nvPr/>
        </p:nvPicPr>
        <p:blipFill>
          <a:blip r:embed="rId2"/>
          <a:srcRect l="8813" b="19603"/>
          <a:stretch>
            <a:fillRect/>
          </a:stretch>
        </p:blipFill>
        <p:spPr bwMode="auto">
          <a:xfrm>
            <a:off x="6583680" y="2024743"/>
            <a:ext cx="2560320" cy="4075611"/>
          </a:xfrm>
          <a:prstGeom prst="rect">
            <a:avLst/>
          </a:prstGeom>
          <a:noFill/>
        </p:spPr>
      </p:pic>
      <p:sp>
        <p:nvSpPr>
          <p:cNvPr id="6" name="5 CuadroTexto"/>
          <p:cNvSpPr txBox="1"/>
          <p:nvPr/>
        </p:nvSpPr>
        <p:spPr>
          <a:xfrm>
            <a:off x="9326880" y="5917473"/>
            <a:ext cx="233825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200" dirty="0" smtClean="0">
                <a:latin typeface="Arial" pitchFamily="34" charset="0"/>
                <a:cs typeface="Arial" pitchFamily="34" charset="0"/>
              </a:rPr>
              <a:t>Es una buena recomendación par lo que es el tema 1,2.  En el se haya teoría ye ejercicios. </a:t>
            </a:r>
            <a:endParaRPr lang="es-MX" sz="1200" dirty="0">
              <a:latin typeface="Arial" pitchFamily="34" charset="0"/>
              <a:cs typeface="Arial" pitchFamily="34" charset="0"/>
            </a:endParaRPr>
          </a:p>
        </p:txBody>
      </p:sp>
      <p:sp>
        <p:nvSpPr>
          <p:cNvPr id="7" name="6 Flecha derecha">
            <a:hlinkClick r:id="rId3"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683609" y="2496312"/>
          <a:ext cx="5845175" cy="4252087"/>
        </p:xfrm>
        <a:graphic>
          <a:graphicData uri="http://schemas.openxmlformats.org/drawingml/2006/table">
            <a:tbl>
              <a:tblPr>
                <a:tableStyleId>{3C2FFA5D-87B4-456A-9821-1D502468CF0F}</a:tableStyleId>
              </a:tblPr>
              <a:tblGrid>
                <a:gridCol w="4136390"/>
                <a:gridCol w="1708785"/>
              </a:tblGrid>
              <a:tr h="0">
                <a:tc>
                  <a:txBody>
                    <a:bodyPr/>
                    <a:lstStyle/>
                    <a:p>
                      <a:pPr>
                        <a:lnSpc>
                          <a:spcPct val="107000"/>
                        </a:lnSpc>
                        <a:spcAft>
                          <a:spcPts val="0"/>
                        </a:spcAft>
                      </a:pPr>
                      <a:r>
                        <a:rPr lang="es-MX" sz="1200" b="1" dirty="0">
                          <a:latin typeface="Arial" pitchFamily="34" charset="0"/>
                          <a:cs typeface="Arial" pitchFamily="34" charset="0"/>
                        </a:rPr>
                        <a:t>Ubicación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b="1" dirty="0">
                          <a:latin typeface="Arial" pitchFamily="34" charset="0"/>
                          <a:cs typeface="Arial" pitchFamily="34" charset="0"/>
                        </a:rPr>
                        <a:t>Numero de Clasificación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Biblioteca </a:t>
                      </a:r>
                      <a:r>
                        <a:rPr lang="es-MX" sz="1200" dirty="0" smtClean="0">
                          <a:latin typeface="Arial" pitchFamily="34" charset="0"/>
                          <a:cs typeface="Arial" pitchFamily="34" charset="0"/>
                        </a:rPr>
                        <a:t>Central</a:t>
                      </a:r>
                      <a:endParaRPr lang="es-MX" sz="1200" dirty="0">
                        <a:latin typeface="Arial" pitchFamily="34" charset="0"/>
                        <a:cs typeface="Arial" pitchFamily="34" charset="0"/>
                      </a:endParaRPr>
                    </a:p>
                  </a:txBody>
                  <a:tcPr marL="95250" marR="95250" marT="47625" marB="47625" anchor="b"/>
                </a:tc>
                <a:tc>
                  <a:txBody>
                    <a:bodyPr/>
                    <a:lstStyle/>
                    <a:p>
                      <a:pPr>
                        <a:lnSpc>
                          <a:spcPct val="107000"/>
                        </a:lnSpc>
                        <a:spcAft>
                          <a:spcPts val="0"/>
                        </a:spcAft>
                      </a:pPr>
                      <a:r>
                        <a:rPr lang="es-MX" sz="1200">
                          <a:latin typeface="Arial" pitchFamily="34" charset="0"/>
                          <a:cs typeface="Arial" pitchFamily="34" charset="0"/>
                        </a:rPr>
                        <a:t>QA248 P55 1975</a:t>
                      </a:r>
                      <a:endParaRPr lang="es-MX" sz="120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Facultad de Contaduría y Administración</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Facultad de Estudios Superiores Cuautitlán 1</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"Escuela Nacional Colegio de Ciencias y Humanidades, Plantel Naucalpan "</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Escuela Nacional del Colegio de Ciencias y Humanidades. Plantel Vallejo</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"Escuela Nacional Colegio de Ciencias y Humanidades, Plantel Sur "</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"Escuela Nacional Colegio de Ciencias y Humanidades, Plantel Oriente "</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Instituto de </a:t>
                      </a:r>
                      <a:r>
                        <a:rPr lang="es-MX" sz="1200" dirty="0" smtClean="0">
                          <a:latin typeface="Arial" pitchFamily="34" charset="0"/>
                          <a:cs typeface="Arial" pitchFamily="34" charset="0"/>
                        </a:rPr>
                        <a:t>Física</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Escuela Nacional Preparatoria. Plantel Seis</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Dirección General de Divulgación de la </a:t>
                      </a:r>
                      <a:r>
                        <a:rPr lang="es-MX" sz="1200" dirty="0" smtClean="0">
                          <a:latin typeface="Arial" pitchFamily="34" charset="0"/>
                          <a:cs typeface="Arial" pitchFamily="34" charset="0"/>
                        </a:rPr>
                        <a:t>Ciencia</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bl>
          </a:graphicData>
        </a:graphic>
      </p:graphicFrame>
      <p:sp>
        <p:nvSpPr>
          <p:cNvPr id="40961" name="Rectangle 1"/>
          <p:cNvSpPr>
            <a:spLocks noChangeArrowheads="1"/>
          </p:cNvSpPr>
          <p:nvPr/>
        </p:nvSpPr>
        <p:spPr bwMode="auto">
          <a:xfrm>
            <a:off x="428384" y="2757645"/>
            <a:ext cx="2412840" cy="19389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Pinzón Escamilla, </a:t>
            </a:r>
            <a:r>
              <a:rPr kumimoji="0" lang="es-MX" sz="1200" b="0" i="0" u="none" strike="noStrike" cap="none" normalizeH="0" baseline="0" dirty="0" err="1" smtClean="0">
                <a:ln>
                  <a:noFill/>
                </a:ln>
                <a:solidFill>
                  <a:srgbClr val="005BC6"/>
                </a:solidFill>
                <a:effectLst/>
                <a:latin typeface="Arial" pitchFamily="34" charset="0"/>
                <a:ea typeface="Times New Roman" pitchFamily="18" charset="0"/>
                <a:cs typeface="Arial" pitchFamily="34" charset="0"/>
              </a:rPr>
              <a:t>Alvaro</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autor</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México : </a:t>
            </a: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Harla</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c197</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Edición: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ed. </a:t>
            </a: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rev</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1975</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2390329" y="952029"/>
            <a:ext cx="7537448" cy="523220"/>
          </a:xfrm>
          <a:prstGeom prst="rect">
            <a:avLst/>
          </a:prstGeom>
        </p:spPr>
        <p:txBody>
          <a:bodyPr wrap="none">
            <a:spAutoFit/>
          </a:bodyPr>
          <a:lstStyle/>
          <a:p>
            <a:pPr lvl="0" algn="ctr" defTabSz="914400" fontAlgn="base">
              <a:spcBef>
                <a:spcPct val="0"/>
              </a:spcBef>
              <a:spcAft>
                <a:spcPct val="0"/>
              </a:spcAft>
            </a:pPr>
            <a:r>
              <a:rPr lang="es-MX" sz="2400" b="1" dirty="0" smtClean="0">
                <a:solidFill>
                  <a:schemeClr val="bg1"/>
                </a:solidFill>
                <a:latin typeface="Arial" pitchFamily="34" charset="0"/>
                <a:ea typeface="Calibri" pitchFamily="34" charset="0"/>
                <a:cs typeface="Arial" pitchFamily="34" charset="0"/>
              </a:rPr>
              <a:t>Conjuntos</a:t>
            </a:r>
            <a:r>
              <a:rPr lang="es-MX" sz="2800" b="1" dirty="0" smtClean="0">
                <a:solidFill>
                  <a:schemeClr val="bg1"/>
                </a:solidFill>
                <a:latin typeface="Arial" pitchFamily="34" charset="0"/>
                <a:ea typeface="Calibri" pitchFamily="34" charset="0"/>
                <a:cs typeface="Arial" pitchFamily="34" charset="0"/>
              </a:rPr>
              <a:t> </a:t>
            </a:r>
            <a:r>
              <a:rPr lang="es-MX" sz="2400" b="1" dirty="0" smtClean="0">
                <a:solidFill>
                  <a:schemeClr val="bg1"/>
                </a:solidFill>
                <a:latin typeface="Arial" pitchFamily="34" charset="0"/>
                <a:ea typeface="Calibri" pitchFamily="34" charset="0"/>
                <a:cs typeface="Arial" pitchFamily="34" charset="0"/>
              </a:rPr>
              <a:t>y estructuras / </a:t>
            </a:r>
            <a:r>
              <a:rPr lang="es-MX" sz="2400" b="1" dirty="0" err="1" smtClean="0">
                <a:solidFill>
                  <a:schemeClr val="bg1"/>
                </a:solidFill>
                <a:latin typeface="Arial" pitchFamily="34" charset="0"/>
                <a:ea typeface="Calibri" pitchFamily="34" charset="0"/>
                <a:cs typeface="Arial" pitchFamily="34" charset="0"/>
              </a:rPr>
              <a:t>Alvaro</a:t>
            </a:r>
            <a:r>
              <a:rPr lang="es-MX" sz="2400" b="1" dirty="0" smtClean="0">
                <a:solidFill>
                  <a:schemeClr val="bg1"/>
                </a:solidFill>
                <a:latin typeface="Arial" pitchFamily="34" charset="0"/>
                <a:ea typeface="Calibri" pitchFamily="34" charset="0"/>
                <a:cs typeface="Arial" pitchFamily="34" charset="0"/>
              </a:rPr>
              <a:t> Pinzón Escamilla</a:t>
            </a:r>
            <a:endParaRPr lang="es-MX" sz="2400" b="1" dirty="0" smtClean="0">
              <a:solidFill>
                <a:schemeClr val="bg1"/>
              </a:solidFill>
              <a:latin typeface="Arial" pitchFamily="34" charset="0"/>
              <a:cs typeface="Arial" pitchFamily="34" charset="0"/>
            </a:endParaRPr>
          </a:p>
        </p:txBody>
      </p:sp>
      <p:sp>
        <p:nvSpPr>
          <p:cNvPr id="5" name="4 CuadroTexto"/>
          <p:cNvSpPr txBox="1"/>
          <p:nvPr/>
        </p:nvSpPr>
        <p:spPr>
          <a:xfrm>
            <a:off x="600892" y="5460274"/>
            <a:ext cx="269094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200" dirty="0" smtClean="0">
                <a:latin typeface="Arial" pitchFamily="34" charset="0"/>
                <a:cs typeface="Arial" pitchFamily="34" charset="0"/>
              </a:rPr>
              <a:t>Un buen libro para el tema 2 de conjuntos, contiene teoría y ejercicios.</a:t>
            </a:r>
            <a:endParaRPr lang="es-MX" sz="1200" dirty="0">
              <a:latin typeface="Arial" pitchFamily="34" charset="0"/>
              <a:cs typeface="Arial" pitchFamily="34" charset="0"/>
            </a:endParaRPr>
          </a:p>
        </p:txBody>
      </p:sp>
      <p:pic>
        <p:nvPicPr>
          <p:cNvPr id="40963" name="Picture 3" descr="https://scontent.fmfe1-1.fna.fbcdn.net/v/t35.0-12/21868477_1085163868287165_932453060_o.jpg?oh=6ebee64428da1618550b0aded47de082&amp;oe=59C28217"/>
          <p:cNvPicPr>
            <a:picLocks noChangeAspect="1" noChangeArrowheads="1"/>
          </p:cNvPicPr>
          <p:nvPr/>
        </p:nvPicPr>
        <p:blipFill>
          <a:blip r:embed="rId2"/>
          <a:srcRect l="10308"/>
          <a:stretch>
            <a:fillRect/>
          </a:stretch>
        </p:blipFill>
        <p:spPr bwMode="auto">
          <a:xfrm rot="16200000">
            <a:off x="9038603" y="3290434"/>
            <a:ext cx="3874684" cy="2432110"/>
          </a:xfrm>
          <a:prstGeom prst="rect">
            <a:avLst/>
          </a:prstGeom>
          <a:noFill/>
        </p:spPr>
      </p:pic>
      <p:sp>
        <p:nvSpPr>
          <p:cNvPr id="7" name="6 Flecha derecha">
            <a:hlinkClick r:id="rId3"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50668" y="4636323"/>
          <a:ext cx="5296989" cy="1670803"/>
        </p:xfrm>
        <a:graphic>
          <a:graphicData uri="http://schemas.openxmlformats.org/drawingml/2006/table">
            <a:tbl>
              <a:tblPr>
                <a:tableStyleId>{775DCB02-9BB8-47FD-8907-85C794F793BA}</a:tableStyleId>
              </a:tblPr>
              <a:tblGrid>
                <a:gridCol w="3307080"/>
                <a:gridCol w="1989909"/>
              </a:tblGrid>
              <a:tr h="265630">
                <a:tc>
                  <a:txBody>
                    <a:bodyPr/>
                    <a:lstStyle/>
                    <a:p>
                      <a:pPr>
                        <a:lnSpc>
                          <a:spcPct val="107000"/>
                        </a:lnSpc>
                        <a:spcAft>
                          <a:spcPts val="0"/>
                        </a:spcAft>
                      </a:pPr>
                      <a:r>
                        <a:rPr lang="es-MX" sz="1400" b="1" dirty="0">
                          <a:latin typeface="Arial" pitchFamily="34" charset="0"/>
                          <a:cs typeface="Arial" pitchFamily="34" charset="0"/>
                        </a:rPr>
                        <a:t>Ubicación</a:t>
                      </a:r>
                      <a:endParaRPr lang="es-MX" sz="1400" b="1"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400" b="1" dirty="0">
                          <a:latin typeface="Arial" pitchFamily="34" charset="0"/>
                          <a:cs typeface="Arial" pitchFamily="34" charset="0"/>
                        </a:rPr>
                        <a:t>Numero de Clasificación</a:t>
                      </a:r>
                      <a:endParaRPr lang="es-MX" sz="1400" b="1" dirty="0">
                        <a:solidFill>
                          <a:srgbClr val="000000"/>
                        </a:solidFill>
                        <a:latin typeface="Arial" pitchFamily="34" charset="0"/>
                        <a:ea typeface="Calibri"/>
                        <a:cs typeface="Arial" pitchFamily="34" charset="0"/>
                      </a:endParaRPr>
                    </a:p>
                  </a:txBody>
                  <a:tcPr marL="95250" marR="95250" marT="47625" marB="47625" anchor="b"/>
                </a:tc>
              </a:tr>
              <a:tr h="192560">
                <a:tc>
                  <a:txBody>
                    <a:bodyPr/>
                    <a:lstStyle/>
                    <a:p>
                      <a:pPr>
                        <a:lnSpc>
                          <a:spcPct val="107000"/>
                        </a:lnSpc>
                        <a:spcAft>
                          <a:spcPts val="0"/>
                        </a:spcAft>
                      </a:pPr>
                      <a:r>
                        <a:rPr lang="es-MX" sz="1200">
                          <a:latin typeface="Arial" pitchFamily="34" charset="0"/>
                          <a:cs typeface="Arial" pitchFamily="34" charset="0"/>
                        </a:rPr>
                        <a:t>"Facultad de Ingeniería. Biblioteca ""Enrique Rivero Borrell"""</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dirty="0">
                          <a:latin typeface="Arial" pitchFamily="34" charset="0"/>
                          <a:cs typeface="Arial" pitchFamily="34" charset="0"/>
                        </a:rPr>
                        <a:t>QA76.9L63 B43</a:t>
                      </a:r>
                      <a:endParaRPr lang="es-MX" sz="1200" dirty="0">
                        <a:solidFill>
                          <a:srgbClr val="000000"/>
                        </a:solidFill>
                        <a:latin typeface="Arial" pitchFamily="34" charset="0"/>
                        <a:ea typeface="Calibri"/>
                        <a:cs typeface="Arial" pitchFamily="34" charset="0"/>
                      </a:endParaRPr>
                    </a:p>
                  </a:txBody>
                  <a:tcPr marL="95250" marR="95250" marT="47625" marB="47625" anchor="b"/>
                </a:tc>
              </a:tr>
              <a:tr h="316162">
                <a:tc>
                  <a:txBody>
                    <a:bodyPr/>
                    <a:lstStyle/>
                    <a:p>
                      <a:pPr>
                        <a:lnSpc>
                          <a:spcPct val="107000"/>
                        </a:lnSpc>
                        <a:spcAft>
                          <a:spcPts val="0"/>
                        </a:spcAft>
                      </a:pPr>
                      <a:r>
                        <a:rPr lang="es-MX" sz="1200">
                          <a:latin typeface="Arial" pitchFamily="34" charset="0"/>
                          <a:cs typeface="Arial" pitchFamily="34" charset="0"/>
                        </a:rPr>
                        <a:t>Facultad de Estudios Superiores Cuautitlán 1</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r h="316162">
                <a:tc>
                  <a:txBody>
                    <a:bodyPr/>
                    <a:lstStyle/>
                    <a:p>
                      <a:pPr>
                        <a:lnSpc>
                          <a:spcPct val="107000"/>
                        </a:lnSpc>
                        <a:spcAft>
                          <a:spcPts val="0"/>
                        </a:spcAft>
                      </a:pPr>
                      <a:r>
                        <a:rPr lang="es-MX" sz="1200" dirty="0">
                          <a:latin typeface="Arial" pitchFamily="34" charset="0"/>
                          <a:cs typeface="Arial" pitchFamily="34" charset="0"/>
                        </a:rPr>
                        <a:t>Facultad de Química</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bl>
          </a:graphicData>
        </a:graphic>
      </p:graphicFrame>
      <p:sp>
        <p:nvSpPr>
          <p:cNvPr id="39937" name="Rectangle 1"/>
          <p:cNvSpPr>
            <a:spLocks noChangeArrowheads="1"/>
          </p:cNvSpPr>
          <p:nvPr/>
        </p:nvSpPr>
        <p:spPr bwMode="auto">
          <a:xfrm>
            <a:off x="222068" y="2355001"/>
            <a:ext cx="7295010"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Becerra Correa, Nelson</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autor</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Bogota</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 Universidad Distrital "Francisco </a:t>
            </a: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Jose</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Caldas", Facultad Tecnológica ; </a:t>
            </a: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Ecoe</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ediciones, [2012]</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2012</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Descripción física: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200 páginas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2538548" y="937401"/>
            <a:ext cx="6096000" cy="954107"/>
          </a:xfrm>
          <a:prstGeom prst="rect">
            <a:avLst/>
          </a:prstGeom>
        </p:spPr>
        <p:txBody>
          <a:bodyPr>
            <a:spAutoFit/>
          </a:bodyPr>
          <a:lstStyle/>
          <a:p>
            <a:pPr lvl="0" defTabSz="914400" fontAlgn="base">
              <a:spcBef>
                <a:spcPct val="0"/>
              </a:spcBef>
              <a:spcAft>
                <a:spcPct val="0"/>
              </a:spcAft>
            </a:pPr>
            <a:r>
              <a:rPr lang="es-MX" sz="2800" b="1" dirty="0" smtClean="0">
                <a:solidFill>
                  <a:schemeClr val="bg1"/>
                </a:solidFill>
                <a:latin typeface="Arial" pitchFamily="34" charset="0"/>
                <a:ea typeface="Calibri" pitchFamily="34" charset="0"/>
                <a:cs typeface="Arial" pitchFamily="34" charset="0"/>
              </a:rPr>
              <a:t>Conceptos</a:t>
            </a:r>
            <a:r>
              <a:rPr lang="es-MX" sz="2800" dirty="0" smtClean="0">
                <a:solidFill>
                  <a:schemeClr val="bg1"/>
                </a:solidFill>
                <a:latin typeface="Arial" pitchFamily="34" charset="0"/>
                <a:ea typeface="Calibri" pitchFamily="34" charset="0"/>
                <a:cs typeface="Arial" pitchFamily="34" charset="0"/>
              </a:rPr>
              <a:t> </a:t>
            </a:r>
            <a:r>
              <a:rPr lang="es-MX" sz="2800" b="1" dirty="0" smtClean="0">
                <a:solidFill>
                  <a:schemeClr val="bg1"/>
                </a:solidFill>
                <a:latin typeface="Arial" pitchFamily="34" charset="0"/>
                <a:ea typeface="Calibri" pitchFamily="34" charset="0"/>
                <a:cs typeface="Arial" pitchFamily="34" charset="0"/>
              </a:rPr>
              <a:t>elementales</a:t>
            </a:r>
            <a:r>
              <a:rPr lang="es-MX" sz="2800" dirty="0" smtClean="0">
                <a:solidFill>
                  <a:schemeClr val="bg1"/>
                </a:solidFill>
                <a:latin typeface="Arial" pitchFamily="34" charset="0"/>
                <a:ea typeface="Calibri" pitchFamily="34" charset="0"/>
                <a:cs typeface="Arial" pitchFamily="34" charset="0"/>
              </a:rPr>
              <a:t> </a:t>
            </a:r>
            <a:r>
              <a:rPr lang="es-MX" sz="2800" b="1" dirty="0" smtClean="0">
                <a:solidFill>
                  <a:schemeClr val="bg1"/>
                </a:solidFill>
                <a:latin typeface="Arial" pitchFamily="34" charset="0"/>
                <a:ea typeface="Calibri" pitchFamily="34" charset="0"/>
                <a:cs typeface="Arial" pitchFamily="34" charset="0"/>
              </a:rPr>
              <a:t>de</a:t>
            </a:r>
            <a:r>
              <a:rPr lang="es-MX" sz="2800" dirty="0" smtClean="0">
                <a:solidFill>
                  <a:schemeClr val="bg1"/>
                </a:solidFill>
                <a:latin typeface="Arial" pitchFamily="34" charset="0"/>
                <a:ea typeface="Calibri" pitchFamily="34" charset="0"/>
                <a:cs typeface="Arial" pitchFamily="34" charset="0"/>
              </a:rPr>
              <a:t> lógica informática / Nelson Becerra Correa</a:t>
            </a:r>
            <a:endParaRPr lang="es-MX" sz="2000" dirty="0" smtClean="0">
              <a:solidFill>
                <a:schemeClr val="bg1"/>
              </a:solidFill>
              <a:latin typeface="Arial" pitchFamily="34" charset="0"/>
              <a:cs typeface="Arial" pitchFamily="34" charset="0"/>
            </a:endParaRPr>
          </a:p>
        </p:txBody>
      </p:sp>
      <p:pic>
        <p:nvPicPr>
          <p:cNvPr id="39939" name="Picture 3" descr="https://scontent.fmfe1-1.fna.fbcdn.net/v/t35.0-12/21845450_1085164408287111_174972853_o.jpg?oh=1a7247f515ba804799fa5399ccfe1523&amp;oe=59C38038"/>
          <p:cNvPicPr>
            <a:picLocks noChangeAspect="1" noChangeArrowheads="1"/>
          </p:cNvPicPr>
          <p:nvPr/>
        </p:nvPicPr>
        <p:blipFill>
          <a:blip r:embed="rId2"/>
          <a:srcRect r="20697"/>
          <a:stretch>
            <a:fillRect/>
          </a:stretch>
        </p:blipFill>
        <p:spPr bwMode="auto">
          <a:xfrm rot="5400000">
            <a:off x="7290813" y="2492087"/>
            <a:ext cx="3425888" cy="2432110"/>
          </a:xfrm>
          <a:prstGeom prst="rect">
            <a:avLst/>
          </a:prstGeom>
          <a:noFill/>
        </p:spPr>
      </p:pic>
      <p:sp>
        <p:nvSpPr>
          <p:cNvPr id="6" name="5 CuadroTexto"/>
          <p:cNvSpPr txBox="1"/>
          <p:nvPr/>
        </p:nvSpPr>
        <p:spPr>
          <a:xfrm>
            <a:off x="6505303" y="5799909"/>
            <a:ext cx="4558937"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dirty="0" smtClean="0"/>
              <a:t>Un buen libro par el tema 1 de lógica</a:t>
            </a:r>
            <a:endParaRPr lang="es-MX" dirty="0"/>
          </a:p>
        </p:txBody>
      </p:sp>
      <p:sp>
        <p:nvSpPr>
          <p:cNvPr id="7" name="6 Flecha derecha">
            <a:hlinkClick r:id="rId3"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0416" y="3913599"/>
          <a:ext cx="5845810" cy="2792095"/>
        </p:xfrm>
        <a:graphic>
          <a:graphicData uri="http://schemas.openxmlformats.org/drawingml/2006/table">
            <a:tbl>
              <a:tblPr>
                <a:tableStyleId>{616DA210-FB5B-4158-B5E0-FEB733F419BA}</a:tableStyleId>
              </a:tblPr>
              <a:tblGrid>
                <a:gridCol w="3956685"/>
                <a:gridCol w="1889125"/>
              </a:tblGrid>
              <a:tr h="0">
                <a:tc>
                  <a:txBody>
                    <a:bodyPr/>
                    <a:lstStyle/>
                    <a:p>
                      <a:pPr>
                        <a:lnSpc>
                          <a:spcPct val="107000"/>
                        </a:lnSpc>
                        <a:spcAft>
                          <a:spcPts val="0"/>
                        </a:spcAft>
                      </a:pPr>
                      <a:r>
                        <a:rPr lang="es-MX" sz="1200" b="1" dirty="0">
                          <a:latin typeface="Arial" pitchFamily="34" charset="0"/>
                          <a:cs typeface="Arial" pitchFamily="34" charset="0"/>
                        </a:rPr>
                        <a:t>Ubicación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b="1" dirty="0">
                          <a:latin typeface="Arial" pitchFamily="34" charset="0"/>
                          <a:cs typeface="Arial" pitchFamily="34" charset="0"/>
                        </a:rPr>
                        <a:t>Numero de Clasificación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200" b="1" dirty="0">
                          <a:latin typeface="Arial" pitchFamily="34" charset="0"/>
                          <a:cs typeface="Arial" pitchFamily="34" charset="0"/>
                        </a:rPr>
                        <a:t>FES </a:t>
                      </a:r>
                      <a:r>
                        <a:rPr lang="es-MX" sz="1200" b="1" dirty="0" err="1">
                          <a:latin typeface="Arial" pitchFamily="34" charset="0"/>
                          <a:cs typeface="Arial" pitchFamily="34" charset="0"/>
                        </a:rPr>
                        <a:t>Acatlán</a:t>
                      </a:r>
                      <a:endParaRPr lang="es-MX" sz="1200" b="1"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b="1" dirty="0">
                          <a:latin typeface="Arial" pitchFamily="34" charset="0"/>
                          <a:cs typeface="Arial" pitchFamily="34" charset="0"/>
                        </a:rPr>
                        <a:t>QA76.9 K6418 1997</a:t>
                      </a:r>
                      <a:endParaRPr lang="es-MX" sz="1200" b="1" dirty="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Facultad de Estudios Superiores </a:t>
                      </a:r>
                      <a:r>
                        <a:rPr lang="es-MX" sz="1200" dirty="0" smtClean="0">
                          <a:latin typeface="Arial" pitchFamily="34" charset="0"/>
                          <a:cs typeface="Arial" pitchFamily="34" charset="0"/>
                        </a:rPr>
                        <a:t>Aragón</a:t>
                      </a:r>
                      <a:endParaRPr lang="es-MX" sz="1200" dirty="0">
                        <a:latin typeface="Arial" pitchFamily="34" charset="0"/>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Biblioteca </a:t>
                      </a:r>
                      <a:r>
                        <a:rPr lang="es-MX" sz="1200" dirty="0" smtClean="0">
                          <a:latin typeface="Arial" pitchFamily="34" charset="0"/>
                          <a:cs typeface="Arial" pitchFamily="34" charset="0"/>
                        </a:rPr>
                        <a:t>Central</a:t>
                      </a:r>
                      <a:endParaRPr lang="es-MX" sz="1200" dirty="0">
                        <a:latin typeface="Arial" pitchFamily="34" charset="0"/>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Facultad de Estudios Superiores Cuautitlán 1</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Facultad de </a:t>
                      </a:r>
                      <a:r>
                        <a:rPr lang="es-MX" sz="1200" dirty="0" smtClean="0">
                          <a:latin typeface="Arial" pitchFamily="34" charset="0"/>
                          <a:cs typeface="Arial" pitchFamily="34" charset="0"/>
                        </a:rPr>
                        <a:t>Ciencias</a:t>
                      </a:r>
                      <a:endParaRPr lang="es-MX" sz="1200" dirty="0">
                        <a:latin typeface="Arial" pitchFamily="34" charset="0"/>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Facultad de Ingeniería</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"Escuela Nacional Colegio de Ciencias y Humanidades, Plantel Sur "</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bl>
          </a:graphicData>
        </a:graphic>
      </p:graphicFrame>
      <p:sp>
        <p:nvSpPr>
          <p:cNvPr id="38913" name="Rectangle 1"/>
          <p:cNvSpPr>
            <a:spLocks noChangeArrowheads="1"/>
          </p:cNvSpPr>
          <p:nvPr/>
        </p:nvSpPr>
        <p:spPr bwMode="auto">
          <a:xfrm>
            <a:off x="378823" y="1961719"/>
            <a:ext cx="3344092" cy="1938992"/>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s-MX" sz="1200" b="1" dirty="0" smtClean="0">
                <a:solidFill>
                  <a:srgbClr val="333333"/>
                </a:solidFill>
                <a:latin typeface="Helvetica" charset="0"/>
                <a:ea typeface="Times New Roman" pitchFamily="18" charset="0"/>
                <a:cs typeface="Times New Roman" pitchFamily="18" charset="0"/>
              </a:rPr>
              <a:t>Idioma:</a:t>
            </a:r>
            <a:endParaRPr lang="es-MX" sz="1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005BC6"/>
                </a:solidFill>
                <a:effectLst/>
                <a:latin typeface="Arial" pitchFamily="34" charset="0"/>
                <a:ea typeface="Times New Roman" pitchFamily="18" charset="0"/>
                <a:cs typeface="Arial" pitchFamily="34" charset="0"/>
              </a:rPr>
              <a:t>Kolman</a:t>
            </a: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Bernard</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autor</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México : </a:t>
            </a: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Prentice</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-Hall Hispanoamericana, [1997?]</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Edición: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3a ed.</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r>
              <a:rPr lang="es-MX" sz="1200" dirty="0" smtClean="0">
                <a:solidFill>
                  <a:schemeClr val="tx1"/>
                </a:solidFill>
                <a:latin typeface="Arial" pitchFamily="34" charset="0"/>
                <a:cs typeface="Arial" pitchFamily="34" charset="0"/>
              </a:rPr>
              <a:t> </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1997</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1387365" y="682075"/>
            <a:ext cx="8907518" cy="1200329"/>
          </a:xfrm>
          <a:prstGeom prst="rect">
            <a:avLst/>
          </a:prstGeom>
        </p:spPr>
        <p:txBody>
          <a:bodyPr wrap="square">
            <a:spAutoFit/>
          </a:bodyPr>
          <a:lstStyle/>
          <a:p>
            <a:pPr lvl="0" defTabSz="914400" fontAlgn="base">
              <a:spcBef>
                <a:spcPct val="0"/>
              </a:spcBef>
              <a:spcAft>
                <a:spcPct val="0"/>
              </a:spcAft>
            </a:pPr>
            <a:r>
              <a:rPr lang="es-MX" sz="2400" b="1" dirty="0" smtClean="0">
                <a:solidFill>
                  <a:schemeClr val="bg1"/>
                </a:solidFill>
                <a:latin typeface="Arial" pitchFamily="34" charset="0"/>
                <a:ea typeface="Calibri" pitchFamily="34" charset="0"/>
                <a:cs typeface="Arial" pitchFamily="34" charset="0"/>
              </a:rPr>
              <a:t>Estructuras de </a:t>
            </a:r>
            <a:r>
              <a:rPr lang="es-MX" sz="2400" b="1" dirty="0" err="1" smtClean="0">
                <a:solidFill>
                  <a:schemeClr val="bg1"/>
                </a:solidFill>
                <a:latin typeface="Arial" pitchFamily="34" charset="0"/>
                <a:ea typeface="Calibri" pitchFamily="34" charset="0"/>
                <a:cs typeface="Arial" pitchFamily="34" charset="0"/>
              </a:rPr>
              <a:t>matematicas</a:t>
            </a:r>
            <a:r>
              <a:rPr lang="es-MX" sz="2400" b="1" dirty="0" smtClean="0">
                <a:solidFill>
                  <a:schemeClr val="bg1"/>
                </a:solidFill>
                <a:latin typeface="Arial" pitchFamily="34" charset="0"/>
                <a:ea typeface="Calibri" pitchFamily="34" charset="0"/>
                <a:cs typeface="Arial" pitchFamily="34" charset="0"/>
              </a:rPr>
              <a:t> discretas para la </a:t>
            </a:r>
            <a:r>
              <a:rPr lang="es-MX" sz="2400" b="1" dirty="0" err="1" smtClean="0">
                <a:solidFill>
                  <a:schemeClr val="bg1"/>
                </a:solidFill>
                <a:latin typeface="Arial" pitchFamily="34" charset="0"/>
                <a:ea typeface="Calibri" pitchFamily="34" charset="0"/>
                <a:cs typeface="Arial" pitchFamily="34" charset="0"/>
              </a:rPr>
              <a:t>computacion</a:t>
            </a:r>
            <a:r>
              <a:rPr lang="es-MX" sz="2400" b="1" dirty="0" smtClean="0">
                <a:solidFill>
                  <a:schemeClr val="bg1"/>
                </a:solidFill>
                <a:latin typeface="Arial" pitchFamily="34" charset="0"/>
                <a:ea typeface="Calibri" pitchFamily="34" charset="0"/>
                <a:cs typeface="Arial" pitchFamily="34" charset="0"/>
              </a:rPr>
              <a:t> / Bernard </a:t>
            </a:r>
            <a:r>
              <a:rPr lang="es-MX" sz="2400" b="1" dirty="0" err="1" smtClean="0">
                <a:solidFill>
                  <a:schemeClr val="bg1"/>
                </a:solidFill>
                <a:latin typeface="Arial" pitchFamily="34" charset="0"/>
                <a:ea typeface="Calibri" pitchFamily="34" charset="0"/>
                <a:cs typeface="Arial" pitchFamily="34" charset="0"/>
              </a:rPr>
              <a:t>Kolman</a:t>
            </a:r>
            <a:r>
              <a:rPr lang="es-MX" sz="2400" b="1" dirty="0" smtClean="0">
                <a:solidFill>
                  <a:schemeClr val="bg1"/>
                </a:solidFill>
                <a:latin typeface="Arial" pitchFamily="34" charset="0"/>
                <a:ea typeface="Calibri" pitchFamily="34" charset="0"/>
                <a:cs typeface="Arial" pitchFamily="34" charset="0"/>
              </a:rPr>
              <a:t>, Robert C. </a:t>
            </a:r>
            <a:r>
              <a:rPr lang="es-MX" sz="2400" b="1" dirty="0" err="1" smtClean="0">
                <a:solidFill>
                  <a:schemeClr val="bg1"/>
                </a:solidFill>
                <a:latin typeface="Arial" pitchFamily="34" charset="0"/>
                <a:ea typeface="Calibri" pitchFamily="34" charset="0"/>
                <a:cs typeface="Arial" pitchFamily="34" charset="0"/>
              </a:rPr>
              <a:t>Busby</a:t>
            </a:r>
            <a:r>
              <a:rPr lang="es-MX" sz="2400" b="1" dirty="0" smtClean="0">
                <a:solidFill>
                  <a:schemeClr val="bg1"/>
                </a:solidFill>
                <a:latin typeface="Arial" pitchFamily="34" charset="0"/>
                <a:ea typeface="Calibri" pitchFamily="34" charset="0"/>
                <a:cs typeface="Arial" pitchFamily="34" charset="0"/>
              </a:rPr>
              <a:t>, Sharon Ross ; </a:t>
            </a:r>
            <a:r>
              <a:rPr lang="es-MX" sz="2400" b="1" dirty="0" err="1" smtClean="0">
                <a:solidFill>
                  <a:schemeClr val="bg1"/>
                </a:solidFill>
                <a:latin typeface="Arial" pitchFamily="34" charset="0"/>
                <a:ea typeface="Calibri" pitchFamily="34" charset="0"/>
                <a:cs typeface="Arial" pitchFamily="34" charset="0"/>
              </a:rPr>
              <a:t>tr</a:t>
            </a:r>
            <a:r>
              <a:rPr lang="es-MX" sz="2400" b="1" dirty="0" smtClean="0">
                <a:solidFill>
                  <a:schemeClr val="bg1"/>
                </a:solidFill>
                <a:latin typeface="Arial" pitchFamily="34" charset="0"/>
                <a:ea typeface="Calibri" pitchFamily="34" charset="0"/>
                <a:cs typeface="Arial" pitchFamily="34" charset="0"/>
              </a:rPr>
              <a:t>. Oscar Alfredo Palmas Velasco</a:t>
            </a:r>
            <a:endParaRPr lang="es-MX" b="1" dirty="0" smtClean="0">
              <a:solidFill>
                <a:schemeClr val="bg1"/>
              </a:solidFill>
              <a:latin typeface="Arial" pitchFamily="34" charset="0"/>
              <a:cs typeface="Arial" pitchFamily="34" charset="0"/>
            </a:endParaRPr>
          </a:p>
        </p:txBody>
      </p:sp>
      <p:pic>
        <p:nvPicPr>
          <p:cNvPr id="38915" name="Picture 3" descr="https://scontent.fmfe1-1.fna.fbcdn.net/v/t34.0-12/21850574_1085165391620346_375207180_n.jpg?oh=a42f7f76dac430432afeea735649c254&amp;oe=59C36291"/>
          <p:cNvPicPr>
            <a:picLocks noChangeAspect="1" noChangeArrowheads="1"/>
          </p:cNvPicPr>
          <p:nvPr/>
        </p:nvPicPr>
        <p:blipFill>
          <a:blip r:embed="rId2"/>
          <a:srcRect t="5700" b="21728"/>
          <a:stretch>
            <a:fillRect/>
          </a:stretch>
        </p:blipFill>
        <p:spPr bwMode="auto">
          <a:xfrm>
            <a:off x="7267903" y="2181497"/>
            <a:ext cx="2712120" cy="3030583"/>
          </a:xfrm>
          <a:prstGeom prst="rect">
            <a:avLst/>
          </a:prstGeom>
          <a:noFill/>
        </p:spPr>
      </p:pic>
      <p:sp>
        <p:nvSpPr>
          <p:cNvPr id="6" name="5 CuadroTexto"/>
          <p:cNvSpPr txBox="1"/>
          <p:nvPr/>
        </p:nvSpPr>
        <p:spPr>
          <a:xfrm>
            <a:off x="7027817" y="5630092"/>
            <a:ext cx="3579223" cy="861774"/>
          </a:xfrm>
          <a:prstGeom prst="rect">
            <a:avLst/>
          </a:prstGeom>
          <a:noFill/>
        </p:spPr>
        <p:txBody>
          <a:bodyPr wrap="square" rtlCol="0">
            <a:spAutoFit/>
          </a:bodyPr>
          <a:lstStyle/>
          <a:p>
            <a:r>
              <a:rPr lang="es-MX" sz="1600" dirty="0" smtClean="0">
                <a:latin typeface="Arial" pitchFamily="34" charset="0"/>
                <a:cs typeface="Arial" pitchFamily="34" charset="0"/>
              </a:rPr>
              <a:t>Buen libro para los primeros temas (lógica y conjuntos), contiene teoría y ejercicios</a:t>
            </a:r>
            <a:r>
              <a:rPr lang="es-MX" dirty="0" smtClean="0"/>
              <a:t>.</a:t>
            </a:r>
            <a:endParaRPr lang="es-MX" dirty="0"/>
          </a:p>
        </p:txBody>
      </p:sp>
      <p:sp>
        <p:nvSpPr>
          <p:cNvPr id="7" name="6 Flecha derecha">
            <a:hlinkClick r:id="rId3"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80657" y="4868039"/>
          <a:ext cx="5795645" cy="1264285"/>
        </p:xfrm>
        <a:graphic>
          <a:graphicData uri="http://schemas.openxmlformats.org/drawingml/2006/table">
            <a:tbl>
              <a:tblPr>
                <a:tableStyleId>{284E427A-3D55-4303-BF80-6455036E1DE7}</a:tableStyleId>
              </a:tblPr>
              <a:tblGrid>
                <a:gridCol w="3970437"/>
                <a:gridCol w="1825208"/>
              </a:tblGrid>
              <a:tr h="369549">
                <a:tc>
                  <a:txBody>
                    <a:bodyPr/>
                    <a:lstStyle/>
                    <a:p>
                      <a:pPr>
                        <a:lnSpc>
                          <a:spcPct val="107000"/>
                        </a:lnSpc>
                        <a:spcAft>
                          <a:spcPts val="0"/>
                        </a:spcAft>
                      </a:pPr>
                      <a:r>
                        <a:rPr lang="es-MX" sz="1200" dirty="0">
                          <a:latin typeface="Arial" pitchFamily="34" charset="0"/>
                          <a:cs typeface="Arial" pitchFamily="34" charset="0"/>
                        </a:rPr>
                        <a:t>Ubicación</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a:latin typeface="Arial" pitchFamily="34" charset="0"/>
                          <a:cs typeface="Arial" pitchFamily="34" charset="0"/>
                        </a:rPr>
                        <a:t>Numero de Clasificación</a:t>
                      </a:r>
                      <a:endParaRPr lang="es-MX" sz="1200">
                        <a:solidFill>
                          <a:srgbClr val="000000"/>
                        </a:solidFill>
                        <a:latin typeface="Arial" pitchFamily="34" charset="0"/>
                        <a:ea typeface="Calibri"/>
                        <a:cs typeface="Arial" pitchFamily="34" charset="0"/>
                      </a:endParaRPr>
                    </a:p>
                  </a:txBody>
                  <a:tcPr marL="95250" marR="95250" marT="47625" marB="47625" anchor="b"/>
                </a:tc>
              </a:tr>
              <a:tr h="166265">
                <a:tc>
                  <a:txBody>
                    <a:bodyPr/>
                    <a:lstStyle/>
                    <a:p>
                      <a:pPr>
                        <a:lnSpc>
                          <a:spcPct val="107000"/>
                        </a:lnSpc>
                        <a:spcAft>
                          <a:spcPts val="0"/>
                        </a:spcAft>
                      </a:pPr>
                      <a:r>
                        <a:rPr lang="es-MX" sz="1200" dirty="0">
                          <a:latin typeface="Arial" pitchFamily="34" charset="0"/>
                          <a:cs typeface="Arial" pitchFamily="34" charset="0"/>
                        </a:rPr>
                        <a:t>Facultad de Estudios Superiores Cuautitlán 1</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dirty="0">
                          <a:latin typeface="Arial" pitchFamily="34" charset="0"/>
                          <a:cs typeface="Arial" pitchFamily="34" charset="0"/>
                        </a:rPr>
                        <a:t>QA76.9M35 G364 2015</a:t>
                      </a:r>
                      <a:endParaRPr lang="es-MX" sz="1200" dirty="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"Facultad de Ingeniería. Biblioteca ""Enrique Rivero Borrell"""</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bl>
          </a:graphicData>
        </a:graphic>
      </p:graphicFrame>
      <p:sp>
        <p:nvSpPr>
          <p:cNvPr id="43009" name="Rectangle 1"/>
          <p:cNvSpPr>
            <a:spLocks noChangeArrowheads="1"/>
          </p:cNvSpPr>
          <p:nvPr/>
        </p:nvSpPr>
        <p:spPr bwMode="auto">
          <a:xfrm>
            <a:off x="274320" y="2629323"/>
            <a:ext cx="4387740" cy="19389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García Muñoz, Miguel Ángel</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autor</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Jaén : Universidad de Jaén, Servicio de Publicaciones, [2015]</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Edición: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2a. edición revisada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2015</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677917" y="827279"/>
            <a:ext cx="9695793" cy="830997"/>
          </a:xfrm>
          <a:prstGeom prst="rect">
            <a:avLst/>
          </a:prstGeom>
        </p:spPr>
        <p:txBody>
          <a:bodyPr wrap="square">
            <a:spAutoFit/>
          </a:bodyPr>
          <a:lstStyle/>
          <a:p>
            <a:pPr lvl="0" defTabSz="914400" fontAlgn="base">
              <a:spcBef>
                <a:spcPct val="0"/>
              </a:spcBef>
              <a:spcAft>
                <a:spcPct val="0"/>
              </a:spcAft>
            </a:pPr>
            <a:r>
              <a:rPr lang="es-MX" sz="2400" b="1" dirty="0" smtClean="0">
                <a:solidFill>
                  <a:schemeClr val="bg1"/>
                </a:solidFill>
                <a:latin typeface="Arial" pitchFamily="34" charset="0"/>
                <a:ea typeface="Calibri" pitchFamily="34" charset="0"/>
                <a:cs typeface="Arial" pitchFamily="34" charset="0"/>
              </a:rPr>
              <a:t>Matemática discreta para la computación : nociones teóricas y problemas resueltos / Miguel Ángel García Muñoz</a:t>
            </a:r>
            <a:endParaRPr lang="es-MX" b="1" dirty="0" smtClean="0">
              <a:solidFill>
                <a:schemeClr val="bg1"/>
              </a:solidFill>
              <a:latin typeface="Arial" pitchFamily="34" charset="0"/>
              <a:cs typeface="Arial" pitchFamily="34" charset="0"/>
            </a:endParaRPr>
          </a:p>
        </p:txBody>
      </p:sp>
      <p:pic>
        <p:nvPicPr>
          <p:cNvPr id="43011" name="Picture 3" descr="https://scontent.fmfe1-1.fna.fbcdn.net/v/t35.0-12/21845564_1085166478286904_425240984_o.jpg?oh=0b154f8a85602f068b92abd37d9d4791&amp;oe=59C29017"/>
          <p:cNvPicPr>
            <a:picLocks noChangeAspect="1" noChangeArrowheads="1"/>
          </p:cNvPicPr>
          <p:nvPr/>
        </p:nvPicPr>
        <p:blipFill>
          <a:blip r:embed="rId2"/>
          <a:srcRect l="17371"/>
          <a:stretch>
            <a:fillRect/>
          </a:stretch>
        </p:blipFill>
        <p:spPr bwMode="auto">
          <a:xfrm rot="16200000">
            <a:off x="5755929" y="2890505"/>
            <a:ext cx="3569579" cy="2432110"/>
          </a:xfrm>
          <a:prstGeom prst="rect">
            <a:avLst/>
          </a:prstGeom>
          <a:noFill/>
        </p:spPr>
      </p:pic>
      <p:sp>
        <p:nvSpPr>
          <p:cNvPr id="6" name="5 CuadroTexto"/>
          <p:cNvSpPr txBox="1"/>
          <p:nvPr/>
        </p:nvSpPr>
        <p:spPr>
          <a:xfrm>
            <a:off x="8778240" y="5657671"/>
            <a:ext cx="279545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200" dirty="0" smtClean="0">
                <a:latin typeface="Arial" pitchFamily="34" charset="0"/>
                <a:cs typeface="Arial" pitchFamily="34" charset="0"/>
              </a:rPr>
              <a:t>Aborda prácticamente todos los temas del temario de Estructuras discretas.</a:t>
            </a:r>
            <a:endParaRPr lang="es-MX" sz="1200" dirty="0">
              <a:latin typeface="Arial" pitchFamily="34" charset="0"/>
              <a:cs typeface="Arial" pitchFamily="34" charset="0"/>
            </a:endParaRPr>
          </a:p>
        </p:txBody>
      </p:sp>
      <p:sp>
        <p:nvSpPr>
          <p:cNvPr id="7" name="6 Flecha derecha">
            <a:hlinkClick r:id="rId3" action="ppaction://hlinksldjump"/>
          </p:cNvPr>
          <p:cNvSpPr/>
          <p:nvPr/>
        </p:nvSpPr>
        <p:spPr>
          <a:xfrm>
            <a:off x="10162903" y="-15766"/>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22716" y="1637601"/>
          <a:ext cx="6138545" cy="5154168"/>
        </p:xfrm>
        <a:graphic>
          <a:graphicData uri="http://schemas.openxmlformats.org/drawingml/2006/table">
            <a:tbl>
              <a:tblPr>
                <a:tableStyleId>{08FB837D-C827-4EFA-A057-4D05807E0F7C}</a:tableStyleId>
              </a:tblPr>
              <a:tblGrid>
                <a:gridCol w="3532371"/>
                <a:gridCol w="2606174"/>
              </a:tblGrid>
              <a:tr h="0">
                <a:tc>
                  <a:txBody>
                    <a:bodyPr/>
                    <a:lstStyle/>
                    <a:p>
                      <a:pPr>
                        <a:lnSpc>
                          <a:spcPct val="107000"/>
                        </a:lnSpc>
                        <a:spcAft>
                          <a:spcPts val="0"/>
                        </a:spcAft>
                      </a:pPr>
                      <a:r>
                        <a:rPr lang="es-MX" sz="1200" b="1" dirty="0">
                          <a:latin typeface="Arial" pitchFamily="34" charset="0"/>
                          <a:cs typeface="Arial" pitchFamily="34" charset="0"/>
                        </a:rPr>
                        <a:t>Ubicación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b="1" dirty="0">
                          <a:latin typeface="Arial" pitchFamily="34" charset="0"/>
                          <a:cs typeface="Arial" pitchFamily="34" charset="0"/>
                        </a:rPr>
                        <a:t>Numero de Clasificación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FES </a:t>
                      </a:r>
                      <a:r>
                        <a:rPr lang="es-MX" sz="1200" dirty="0" err="1">
                          <a:latin typeface="Arial" pitchFamily="34" charset="0"/>
                          <a:cs typeface="Arial" pitchFamily="34" charset="0"/>
                        </a:rPr>
                        <a:t>Acatlán</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a:latin typeface="Arial" pitchFamily="34" charset="0"/>
                          <a:cs typeface="Arial" pitchFamily="34" charset="0"/>
                        </a:rPr>
                        <a:t>QA248 L5618 1991</a:t>
                      </a:r>
                      <a:endParaRPr lang="es-MX" sz="120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Facultad de </a:t>
                      </a:r>
                      <a:r>
                        <a:rPr lang="es-MX" sz="1200" dirty="0" smtClean="0">
                          <a:latin typeface="Arial" pitchFamily="34" charset="0"/>
                          <a:cs typeface="Arial" pitchFamily="34" charset="0"/>
                        </a:rPr>
                        <a:t>Arquitectura</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Biblioteca </a:t>
                      </a:r>
                      <a:r>
                        <a:rPr lang="es-MX" sz="1200" dirty="0" smtClean="0">
                          <a:latin typeface="Arial" pitchFamily="34" charset="0"/>
                          <a:cs typeface="Arial" pitchFamily="34" charset="0"/>
                        </a:rPr>
                        <a:t>Central</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"Escuela Nacional Colegio de Ciencias y Humanidades, Plantel Naucalpan "</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"Escuela Nacional Colegio de Ciencias y Humanidades, Plantel </a:t>
                      </a:r>
                      <a:r>
                        <a:rPr lang="es-MX" sz="1200" dirty="0" err="1">
                          <a:latin typeface="Arial" pitchFamily="34" charset="0"/>
                          <a:cs typeface="Arial" pitchFamily="34" charset="0"/>
                        </a:rPr>
                        <a:t>Azcapotzalco</a:t>
                      </a:r>
                      <a:r>
                        <a:rPr lang="es-MX" sz="1200" dirty="0">
                          <a:latin typeface="Arial" pitchFamily="34" charset="0"/>
                          <a:cs typeface="Arial" pitchFamily="34" charset="0"/>
                        </a:rPr>
                        <a:t> "</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"Escuela Nacional Colegio de Ciencias y Humanidades, Plantel Oriente "</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Instituto de </a:t>
                      </a:r>
                      <a:r>
                        <a:rPr lang="es-MX" sz="1200" dirty="0" smtClean="0">
                          <a:latin typeface="Arial" pitchFamily="34" charset="0"/>
                          <a:cs typeface="Arial" pitchFamily="34" charset="0"/>
                        </a:rPr>
                        <a:t>Física</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Escuela Nacional Preparatoria. Plantel Dos</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Escuela Nacional Preparatoria. Plantel Cuatro</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"Facultad de Estudios Superiores Zaragoza, Campo Dos"</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Escuela Nacional del Colegio de Ciencias y Humanidades. Plantel Vallejo</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Facultad de </a:t>
                      </a:r>
                      <a:r>
                        <a:rPr lang="es-MX" sz="1200" dirty="0" smtClean="0">
                          <a:latin typeface="Arial" pitchFamily="34" charset="0"/>
                          <a:cs typeface="Arial" pitchFamily="34" charset="0"/>
                        </a:rPr>
                        <a:t>Ciencias</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Escuela Nacional Preparatoria. Plantel Seis</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bl>
          </a:graphicData>
        </a:graphic>
      </p:graphicFrame>
      <p:sp>
        <p:nvSpPr>
          <p:cNvPr id="44033" name="Rectangle 1"/>
          <p:cNvSpPr>
            <a:spLocks noChangeArrowheads="1"/>
          </p:cNvSpPr>
          <p:nvPr/>
        </p:nvSpPr>
        <p:spPr bwMode="auto">
          <a:xfrm>
            <a:off x="6818812" y="2510322"/>
            <a:ext cx="3334102" cy="178510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sz="1100" dirty="0" smtClean="0">
                <a:solidFill>
                  <a:srgbClr val="333333"/>
                </a:solidFill>
                <a:latin typeface="Arial" pitchFamily="34" charset="0"/>
                <a:ea typeface="Times New Roman" pitchFamily="18" charset="0"/>
                <a:cs typeface="Arial" pitchFamily="34" charset="0"/>
              </a:rPr>
              <a:t>Idioma: </a:t>
            </a:r>
            <a:r>
              <a:rPr kumimoji="0" lang="es-MX"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err="1" smtClean="0">
                <a:ln>
                  <a:noFill/>
                </a:ln>
                <a:solidFill>
                  <a:srgbClr val="005BC6"/>
                </a:solidFill>
                <a:effectLst/>
                <a:latin typeface="Arial" pitchFamily="34" charset="0"/>
                <a:ea typeface="Times New Roman" pitchFamily="18" charset="0"/>
                <a:cs typeface="Arial" pitchFamily="34" charset="0"/>
              </a:rPr>
              <a:t>Lipschutz</a:t>
            </a:r>
            <a:r>
              <a:rPr kumimoji="0" lang="es-MX" sz="11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Seymour</a:t>
            </a: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autor</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México : McGraw-Hill, c1991</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1991</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Descripción física:</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233 páginas</a:t>
            </a:r>
            <a:r>
              <a:rPr kumimoji="0" lang="es-MX" sz="11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Book</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1385047" y="506414"/>
            <a:ext cx="8594525" cy="1200329"/>
          </a:xfrm>
          <a:prstGeom prst="rect">
            <a:avLst/>
          </a:prstGeom>
        </p:spPr>
        <p:txBody>
          <a:bodyPr wrap="square">
            <a:spAutoFit/>
          </a:bodyPr>
          <a:lstStyle/>
          <a:p>
            <a:pPr lvl="0" defTabSz="914400" fontAlgn="base">
              <a:spcBef>
                <a:spcPct val="0"/>
              </a:spcBef>
              <a:spcAft>
                <a:spcPct val="0"/>
              </a:spcAft>
            </a:pPr>
            <a:r>
              <a:rPr lang="es-MX" sz="2400" b="1" dirty="0" err="1" smtClean="0">
                <a:solidFill>
                  <a:schemeClr val="bg1"/>
                </a:solidFill>
                <a:latin typeface="Arial" pitchFamily="34" charset="0"/>
                <a:ea typeface="Calibri" pitchFamily="34" charset="0"/>
                <a:cs typeface="Arial" pitchFamily="34" charset="0"/>
              </a:rPr>
              <a:t>Teoria</a:t>
            </a:r>
            <a:r>
              <a:rPr lang="es-MX" sz="2400" b="1" dirty="0" smtClean="0">
                <a:solidFill>
                  <a:schemeClr val="bg1"/>
                </a:solidFill>
                <a:latin typeface="Arial" pitchFamily="34" charset="0"/>
                <a:ea typeface="Calibri" pitchFamily="34" charset="0"/>
                <a:cs typeface="Arial" pitchFamily="34" charset="0"/>
              </a:rPr>
              <a:t> y problemas de </a:t>
            </a:r>
            <a:r>
              <a:rPr lang="es-MX" sz="2400" b="1" dirty="0" err="1" smtClean="0">
                <a:solidFill>
                  <a:schemeClr val="bg1"/>
                </a:solidFill>
                <a:latin typeface="Arial" pitchFamily="34" charset="0"/>
                <a:ea typeface="Calibri" pitchFamily="34" charset="0"/>
                <a:cs typeface="Arial" pitchFamily="34" charset="0"/>
              </a:rPr>
              <a:t>teoria</a:t>
            </a:r>
            <a:r>
              <a:rPr lang="es-MX" sz="2400" b="1" dirty="0" smtClean="0">
                <a:solidFill>
                  <a:schemeClr val="bg1"/>
                </a:solidFill>
                <a:latin typeface="Arial" pitchFamily="34" charset="0"/>
                <a:ea typeface="Calibri" pitchFamily="34" charset="0"/>
                <a:cs typeface="Arial" pitchFamily="34" charset="0"/>
              </a:rPr>
              <a:t> de conjuntos y temas afines / </a:t>
            </a:r>
            <a:r>
              <a:rPr lang="es-MX" sz="2400" b="1" dirty="0" err="1" smtClean="0">
                <a:solidFill>
                  <a:schemeClr val="bg1"/>
                </a:solidFill>
                <a:latin typeface="Arial" pitchFamily="34" charset="0"/>
                <a:ea typeface="Calibri" pitchFamily="34" charset="0"/>
                <a:cs typeface="Arial" pitchFamily="34" charset="0"/>
              </a:rPr>
              <a:t>Saymour</a:t>
            </a:r>
            <a:r>
              <a:rPr lang="es-MX" sz="2400" b="1" dirty="0" smtClean="0">
                <a:solidFill>
                  <a:schemeClr val="bg1"/>
                </a:solidFill>
                <a:latin typeface="Arial" pitchFamily="34" charset="0"/>
                <a:ea typeface="Calibri" pitchFamily="34" charset="0"/>
                <a:cs typeface="Arial" pitchFamily="34" charset="0"/>
              </a:rPr>
              <a:t> </a:t>
            </a:r>
            <a:r>
              <a:rPr lang="es-MX" sz="2400" b="1" dirty="0" err="1" smtClean="0">
                <a:solidFill>
                  <a:schemeClr val="bg1"/>
                </a:solidFill>
                <a:latin typeface="Arial" pitchFamily="34" charset="0"/>
                <a:ea typeface="Calibri" pitchFamily="34" charset="0"/>
                <a:cs typeface="Arial" pitchFamily="34" charset="0"/>
              </a:rPr>
              <a:t>Lipschutz</a:t>
            </a:r>
            <a:r>
              <a:rPr lang="es-MX" sz="2400" b="1" dirty="0" smtClean="0">
                <a:solidFill>
                  <a:schemeClr val="bg1"/>
                </a:solidFill>
                <a:latin typeface="Arial" pitchFamily="34" charset="0"/>
                <a:ea typeface="Calibri" pitchFamily="34" charset="0"/>
                <a:cs typeface="Arial" pitchFamily="34" charset="0"/>
              </a:rPr>
              <a:t> ; </a:t>
            </a:r>
            <a:r>
              <a:rPr lang="es-MX" sz="2400" b="1" dirty="0" err="1" smtClean="0">
                <a:solidFill>
                  <a:schemeClr val="bg1"/>
                </a:solidFill>
                <a:latin typeface="Arial" pitchFamily="34" charset="0"/>
                <a:ea typeface="Calibri" pitchFamily="34" charset="0"/>
                <a:cs typeface="Arial" pitchFamily="34" charset="0"/>
              </a:rPr>
              <a:t>tr</a:t>
            </a:r>
            <a:r>
              <a:rPr lang="es-MX" sz="2400" b="1" dirty="0" smtClean="0">
                <a:solidFill>
                  <a:schemeClr val="bg1"/>
                </a:solidFill>
                <a:latin typeface="Arial" pitchFamily="34" charset="0"/>
                <a:ea typeface="Calibri" pitchFamily="34" charset="0"/>
                <a:cs typeface="Arial" pitchFamily="34" charset="0"/>
              </a:rPr>
              <a:t>. </a:t>
            </a:r>
            <a:r>
              <a:rPr lang="es-MX" sz="2400" b="1" dirty="0" err="1" smtClean="0">
                <a:solidFill>
                  <a:schemeClr val="bg1"/>
                </a:solidFill>
                <a:latin typeface="Arial" pitchFamily="34" charset="0"/>
                <a:ea typeface="Calibri" pitchFamily="34" charset="0"/>
                <a:cs typeface="Arial" pitchFamily="34" charset="0"/>
              </a:rPr>
              <a:t>Jesus</a:t>
            </a:r>
            <a:r>
              <a:rPr lang="es-MX" sz="2400" b="1" dirty="0" smtClean="0">
                <a:solidFill>
                  <a:schemeClr val="bg1"/>
                </a:solidFill>
                <a:latin typeface="Arial" pitchFamily="34" charset="0"/>
                <a:ea typeface="Calibri" pitchFamily="34" charset="0"/>
                <a:cs typeface="Arial" pitchFamily="34" charset="0"/>
              </a:rPr>
              <a:t> </a:t>
            </a:r>
            <a:r>
              <a:rPr lang="es-MX" sz="2400" b="1" dirty="0" err="1" smtClean="0">
                <a:solidFill>
                  <a:schemeClr val="bg1"/>
                </a:solidFill>
                <a:latin typeface="Arial" pitchFamily="34" charset="0"/>
                <a:ea typeface="Calibri" pitchFamily="34" charset="0"/>
                <a:cs typeface="Arial" pitchFamily="34" charset="0"/>
              </a:rPr>
              <a:t>Maria</a:t>
            </a:r>
            <a:r>
              <a:rPr lang="es-MX" sz="2400" b="1" dirty="0" smtClean="0">
                <a:solidFill>
                  <a:schemeClr val="bg1"/>
                </a:solidFill>
                <a:latin typeface="Arial" pitchFamily="34" charset="0"/>
                <a:ea typeface="Calibri" pitchFamily="34" charset="0"/>
                <a:cs typeface="Arial" pitchFamily="34" charset="0"/>
              </a:rPr>
              <a:t> Castaño ; con la colaboración de Emilio Robledo Moncada</a:t>
            </a:r>
            <a:endParaRPr lang="es-MX" b="1" dirty="0" smtClean="0">
              <a:solidFill>
                <a:schemeClr val="bg1"/>
              </a:solidFill>
              <a:latin typeface="Arial" pitchFamily="34" charset="0"/>
              <a:cs typeface="Arial" pitchFamily="34" charset="0"/>
            </a:endParaRPr>
          </a:p>
        </p:txBody>
      </p:sp>
      <p:sp>
        <p:nvSpPr>
          <p:cNvPr id="5" name="4 Rectángulo"/>
          <p:cNvSpPr/>
          <p:nvPr/>
        </p:nvSpPr>
        <p:spPr>
          <a:xfrm>
            <a:off x="6444343" y="6211669"/>
            <a:ext cx="5747657" cy="646331"/>
          </a:xfrm>
          <a:prstGeom prst="rect">
            <a:avLst/>
          </a:prstGeom>
        </p:spPr>
        <p:txBody>
          <a:bodyPr wrap="square">
            <a:spAutoFit/>
          </a:bodyPr>
          <a:lstStyle/>
          <a:p>
            <a:r>
              <a:rPr lang="es-MX" sz="1200" b="1" dirty="0" smtClean="0">
                <a:latin typeface="Arial" pitchFamily="34" charset="0"/>
                <a:cs typeface="Arial" pitchFamily="34" charset="0"/>
              </a:rPr>
              <a:t>Link de descarga:</a:t>
            </a:r>
          </a:p>
          <a:p>
            <a:r>
              <a:rPr lang="es-MX" sz="1200" dirty="0" smtClean="0">
                <a:latin typeface="Arial" pitchFamily="34" charset="0"/>
                <a:cs typeface="Arial" pitchFamily="34" charset="0"/>
              </a:rPr>
              <a:t>https://pperalta.files.wordpress.com/2009/08/teoria-de-conjuntos-y-temas-afines-symour-lipschutz.pdf</a:t>
            </a:r>
            <a:endParaRPr lang="es-MX" sz="1200" dirty="0">
              <a:latin typeface="Arial" pitchFamily="34" charset="0"/>
              <a:cs typeface="Arial" pitchFamily="34" charset="0"/>
            </a:endParaRPr>
          </a:p>
        </p:txBody>
      </p:sp>
      <p:sp>
        <p:nvSpPr>
          <p:cNvPr id="6" name="5 Flecha derecha">
            <a:hlinkClick r:id="rId2"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pic>
        <p:nvPicPr>
          <p:cNvPr id="14337" name="Picture 1"/>
          <p:cNvPicPr>
            <a:picLocks noChangeAspect="1" noChangeArrowheads="1"/>
          </p:cNvPicPr>
          <p:nvPr/>
        </p:nvPicPr>
        <p:blipFill>
          <a:blip r:embed="rId3"/>
          <a:srcRect l="29807" t="12069" r="31055" b="6250"/>
          <a:stretch>
            <a:fillRect/>
          </a:stretch>
        </p:blipFill>
        <p:spPr bwMode="auto">
          <a:xfrm>
            <a:off x="9680028" y="1837809"/>
            <a:ext cx="2180897" cy="3081032"/>
          </a:xfrm>
          <a:prstGeom prst="rect">
            <a:avLst/>
          </a:prstGeom>
          <a:noFill/>
          <a:ln w="9525">
            <a:noFill/>
            <a:miter lim="800000"/>
            <a:headEnd/>
            <a:tailEnd/>
          </a:ln>
        </p:spPr>
      </p:pic>
      <p:sp>
        <p:nvSpPr>
          <p:cNvPr id="8" name="7 CuadroTexto"/>
          <p:cNvSpPr txBox="1"/>
          <p:nvPr/>
        </p:nvSpPr>
        <p:spPr>
          <a:xfrm>
            <a:off x="8024648" y="5171090"/>
            <a:ext cx="3026979" cy="430887"/>
          </a:xfrm>
          <a:prstGeom prst="rect">
            <a:avLst/>
          </a:prstGeom>
          <a:noFill/>
        </p:spPr>
        <p:txBody>
          <a:bodyPr wrap="square" rtlCol="0">
            <a:spAutoFit/>
          </a:bodyPr>
          <a:lstStyle/>
          <a:p>
            <a:r>
              <a:rPr lang="es-MX" sz="1100" dirty="0" smtClean="0">
                <a:latin typeface="Arial" pitchFamily="34" charset="0"/>
                <a:cs typeface="Arial" pitchFamily="34" charset="0"/>
              </a:rPr>
              <a:t>Aborda bien lo que es el tema de conjuntos, tema 2. </a:t>
            </a:r>
            <a:endParaRPr lang="es-MX"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60252" y="4464797"/>
          <a:ext cx="6055360" cy="2290826"/>
        </p:xfrm>
        <a:graphic>
          <a:graphicData uri="http://schemas.openxmlformats.org/drawingml/2006/table">
            <a:tbl>
              <a:tblPr>
                <a:tableStyleId>{69C7853C-536D-4A76-A0AE-DD22124D55A5}</a:tableStyleId>
              </a:tblPr>
              <a:tblGrid>
                <a:gridCol w="3903355"/>
                <a:gridCol w="2152005"/>
              </a:tblGrid>
              <a:tr h="0">
                <a:tc>
                  <a:txBody>
                    <a:bodyPr/>
                    <a:lstStyle/>
                    <a:p>
                      <a:pPr>
                        <a:lnSpc>
                          <a:spcPct val="107000"/>
                        </a:lnSpc>
                        <a:spcAft>
                          <a:spcPts val="0"/>
                        </a:spcAft>
                      </a:pPr>
                      <a:r>
                        <a:rPr lang="es-MX" sz="1200" b="1" dirty="0">
                          <a:latin typeface="Arial" pitchFamily="34" charset="0"/>
                          <a:cs typeface="Arial" pitchFamily="34" charset="0"/>
                        </a:rPr>
                        <a:t>Ubicación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b="1" dirty="0">
                          <a:latin typeface="Arial" pitchFamily="34" charset="0"/>
                          <a:cs typeface="Arial" pitchFamily="34" charset="0"/>
                        </a:rPr>
                        <a:t>Numero de Clasificación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Facultad de Estudios Superiores Cuautitlán 1</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dirty="0">
                          <a:latin typeface="Arial" pitchFamily="34" charset="0"/>
                          <a:cs typeface="Arial" pitchFamily="34" charset="0"/>
                        </a:rPr>
                        <a:t>QA166 L67</a:t>
                      </a:r>
                      <a:endParaRPr lang="es-MX" sz="1200" dirty="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"Escuela Nacional Colegio de Ciencias y Humanidades, Plantel Oriente "</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Facultad de Ingeniería</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Facultad de Ingeniería. </a:t>
                      </a:r>
                      <a:r>
                        <a:rPr lang="es-MX" sz="1200" dirty="0" smtClean="0">
                          <a:latin typeface="Arial" pitchFamily="34" charset="0"/>
                          <a:cs typeface="Arial" pitchFamily="34" charset="0"/>
                        </a:rPr>
                        <a:t>Posgrado</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a:latin typeface="Arial" pitchFamily="34" charset="0"/>
                          <a:cs typeface="Arial" pitchFamily="34" charset="0"/>
                        </a:rPr>
                        <a:t>Escuela Nacional Preparatoria. Plantel Seis</a:t>
                      </a:r>
                      <a:endParaRPr lang="es-MX" sz="12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200" dirty="0">
                          <a:latin typeface="Arial" pitchFamily="34" charset="0"/>
                          <a:cs typeface="Arial" pitchFamily="34" charset="0"/>
                        </a:rPr>
                        <a:t>Facultad de </a:t>
                      </a:r>
                      <a:r>
                        <a:rPr lang="es-MX" sz="1200" dirty="0" smtClean="0">
                          <a:latin typeface="Arial" pitchFamily="34" charset="0"/>
                          <a:cs typeface="Arial" pitchFamily="34" charset="0"/>
                        </a:rPr>
                        <a:t>Psicología</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bl>
          </a:graphicData>
        </a:graphic>
      </p:graphicFrame>
      <p:sp>
        <p:nvSpPr>
          <p:cNvPr id="45057" name="Rectangle 1"/>
          <p:cNvSpPr>
            <a:spLocks noChangeArrowheads="1"/>
          </p:cNvSpPr>
          <p:nvPr/>
        </p:nvSpPr>
        <p:spPr bwMode="auto">
          <a:xfrm>
            <a:off x="548640" y="2334068"/>
            <a:ext cx="6161367" cy="221599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López </a:t>
            </a:r>
            <a:r>
              <a:rPr kumimoji="0" lang="es-MX" sz="1200" b="1"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de</a:t>
            </a: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Medrano, Santiago</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autor</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México : Asociación nacional </a:t>
            </a: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universidades e institutos </a:t>
            </a: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enseñanza superior, 1973</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1973</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Descripción física: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59 páginas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2225773" y="1167339"/>
            <a:ext cx="8307659" cy="523220"/>
          </a:xfrm>
          <a:prstGeom prst="rect">
            <a:avLst/>
          </a:prstGeom>
        </p:spPr>
        <p:txBody>
          <a:bodyPr wrap="none">
            <a:spAutoFit/>
          </a:bodyPr>
          <a:lstStyle/>
          <a:p>
            <a:pPr lvl="0" defTabSz="914400" fontAlgn="base">
              <a:spcBef>
                <a:spcPct val="0"/>
              </a:spcBef>
              <a:spcAft>
                <a:spcPct val="0"/>
              </a:spcAft>
            </a:pPr>
            <a:r>
              <a:rPr lang="es-MX" sz="2800" b="1" dirty="0" smtClean="0">
                <a:solidFill>
                  <a:schemeClr val="bg1"/>
                </a:solidFill>
                <a:latin typeface="Arial" pitchFamily="34" charset="0"/>
                <a:ea typeface="Calibri" pitchFamily="34" charset="0"/>
                <a:cs typeface="Arial" pitchFamily="34" charset="0"/>
              </a:rPr>
              <a:t>Teoría de graficas / Santiago López de Medrano</a:t>
            </a:r>
            <a:endParaRPr lang="es-MX" sz="2000" b="1" dirty="0" smtClean="0">
              <a:solidFill>
                <a:schemeClr val="bg1"/>
              </a:solidFill>
              <a:latin typeface="Arial" pitchFamily="34" charset="0"/>
              <a:cs typeface="Arial" pitchFamily="34" charset="0"/>
            </a:endParaRPr>
          </a:p>
        </p:txBody>
      </p:sp>
      <p:sp>
        <p:nvSpPr>
          <p:cNvPr id="5" name="4 CuadroTexto"/>
          <p:cNvSpPr txBox="1"/>
          <p:nvPr/>
        </p:nvSpPr>
        <p:spPr>
          <a:xfrm>
            <a:off x="7680960" y="4441371"/>
            <a:ext cx="3069771" cy="461665"/>
          </a:xfrm>
          <a:prstGeom prst="rect">
            <a:avLst/>
          </a:prstGeom>
          <a:noFill/>
        </p:spPr>
        <p:txBody>
          <a:bodyPr wrap="square" rtlCol="0">
            <a:spAutoFit/>
          </a:bodyPr>
          <a:lstStyle/>
          <a:p>
            <a:r>
              <a:rPr lang="es-MX" sz="1200" dirty="0" smtClean="0">
                <a:latin typeface="Arial" pitchFamily="34" charset="0"/>
                <a:cs typeface="Arial" pitchFamily="34" charset="0"/>
              </a:rPr>
              <a:t>Este libro es recomendable para el tema 4 de estructuras discretas</a:t>
            </a:r>
            <a:endParaRPr lang="es-MX" sz="1200" dirty="0">
              <a:latin typeface="Arial" pitchFamily="34" charset="0"/>
              <a:cs typeface="Arial" pitchFamily="34" charset="0"/>
            </a:endParaRPr>
          </a:p>
        </p:txBody>
      </p:sp>
      <p:sp>
        <p:nvSpPr>
          <p:cNvPr id="6" name="5 Flecha derecha">
            <a:hlinkClick r:id="rId2"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39568" y="5046577"/>
          <a:ext cx="5245922" cy="1023146"/>
        </p:xfrm>
        <a:graphic>
          <a:graphicData uri="http://schemas.openxmlformats.org/drawingml/2006/table">
            <a:tbl>
              <a:tblPr>
                <a:tableStyleId>{284E427A-3D55-4303-BF80-6455036E1DE7}</a:tableStyleId>
              </a:tblPr>
              <a:tblGrid>
                <a:gridCol w="3111818"/>
                <a:gridCol w="2134104"/>
              </a:tblGrid>
              <a:tr h="329630">
                <a:tc>
                  <a:txBody>
                    <a:bodyPr/>
                    <a:lstStyle/>
                    <a:p>
                      <a:pPr>
                        <a:lnSpc>
                          <a:spcPct val="107000"/>
                        </a:lnSpc>
                        <a:spcAft>
                          <a:spcPts val="0"/>
                        </a:spcAft>
                      </a:pPr>
                      <a:r>
                        <a:rPr lang="es-MX" sz="1200" dirty="0">
                          <a:latin typeface="Arial" pitchFamily="34" charset="0"/>
                          <a:cs typeface="Arial" pitchFamily="34" charset="0"/>
                        </a:rPr>
                        <a:t>Ubicación</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a:latin typeface="Arial" pitchFamily="34" charset="0"/>
                          <a:cs typeface="Arial" pitchFamily="34" charset="0"/>
                        </a:rPr>
                        <a:t>Numero de Clasificación</a:t>
                      </a:r>
                      <a:endParaRPr lang="es-MX" sz="1200">
                        <a:solidFill>
                          <a:srgbClr val="000000"/>
                        </a:solidFill>
                        <a:latin typeface="Arial" pitchFamily="34" charset="0"/>
                        <a:ea typeface="Calibri"/>
                        <a:cs typeface="Arial" pitchFamily="34" charset="0"/>
                      </a:endParaRPr>
                    </a:p>
                  </a:txBody>
                  <a:tcPr marL="95250" marR="95250" marT="47625" marB="47625" anchor="b"/>
                </a:tc>
              </a:tr>
              <a:tr h="329630">
                <a:tc>
                  <a:txBody>
                    <a:bodyPr/>
                    <a:lstStyle/>
                    <a:p>
                      <a:pPr>
                        <a:lnSpc>
                          <a:spcPct val="107000"/>
                        </a:lnSpc>
                        <a:spcAft>
                          <a:spcPts val="0"/>
                        </a:spcAft>
                      </a:pPr>
                      <a:r>
                        <a:rPr lang="es-MX" sz="1200" dirty="0">
                          <a:latin typeface="Arial" pitchFamily="34" charset="0"/>
                          <a:cs typeface="Arial" pitchFamily="34" charset="0"/>
                        </a:rPr>
                        <a:t>Facultad de Estudios Superiores </a:t>
                      </a:r>
                      <a:r>
                        <a:rPr lang="es-MX" sz="1200" dirty="0" err="1" smtClean="0">
                          <a:latin typeface="Arial" pitchFamily="34" charset="0"/>
                          <a:cs typeface="Arial" pitchFamily="34" charset="0"/>
                        </a:rPr>
                        <a:t>Acatlán</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dirty="0">
                          <a:latin typeface="Arial" pitchFamily="34" charset="0"/>
                          <a:cs typeface="Arial" pitchFamily="34" charset="0"/>
                        </a:rPr>
                        <a:t>001-24021-H1-1998-1</a:t>
                      </a:r>
                      <a:endParaRPr lang="es-MX" sz="1200" dirty="0">
                        <a:solidFill>
                          <a:srgbClr val="000000"/>
                        </a:solidFill>
                        <a:latin typeface="Arial" pitchFamily="34" charset="0"/>
                        <a:ea typeface="Calibri"/>
                        <a:cs typeface="Arial" pitchFamily="34" charset="0"/>
                      </a:endParaRPr>
                    </a:p>
                  </a:txBody>
                  <a:tcPr marL="95250" marR="95250" marT="47625" marB="47625" anchor="b"/>
                </a:tc>
              </a:tr>
              <a:tr h="363886">
                <a:tc>
                  <a:txBody>
                    <a:bodyPr/>
                    <a:lstStyle/>
                    <a:p>
                      <a:pPr>
                        <a:lnSpc>
                          <a:spcPct val="107000"/>
                        </a:lnSpc>
                        <a:spcAft>
                          <a:spcPts val="0"/>
                        </a:spcAft>
                      </a:pPr>
                      <a:r>
                        <a:rPr lang="es-MX" sz="1200" dirty="0">
                          <a:latin typeface="Arial" pitchFamily="34" charset="0"/>
                          <a:cs typeface="Arial" pitchFamily="34" charset="0"/>
                        </a:rPr>
                        <a:t>Biblioteca </a:t>
                      </a:r>
                      <a:r>
                        <a:rPr lang="es-MX" sz="1200" dirty="0" smtClean="0">
                          <a:latin typeface="Arial" pitchFamily="34" charset="0"/>
                          <a:cs typeface="Arial" pitchFamily="34" charset="0"/>
                        </a:rPr>
                        <a:t>Central</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200" dirty="0">
                        <a:latin typeface="Arial" pitchFamily="34" charset="0"/>
                        <a:ea typeface="Times New Roman"/>
                        <a:cs typeface="Arial" pitchFamily="34" charset="0"/>
                      </a:endParaRPr>
                    </a:p>
                  </a:txBody>
                  <a:tcPr marL="95250" marR="95250" marT="47625" marB="47625" anchor="b"/>
                </a:tc>
              </a:tr>
            </a:tbl>
          </a:graphicData>
        </a:graphic>
      </p:graphicFrame>
      <p:sp>
        <p:nvSpPr>
          <p:cNvPr id="48129" name="Rectangle 1"/>
          <p:cNvSpPr>
            <a:spLocks noChangeArrowheads="1"/>
          </p:cNvSpPr>
          <p:nvPr/>
        </p:nvSpPr>
        <p:spPr bwMode="auto">
          <a:xfrm>
            <a:off x="866759" y="2707699"/>
            <a:ext cx="3546164" cy="19389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005BC6"/>
                </a:solidFill>
                <a:effectLst/>
                <a:latin typeface="Arial" pitchFamily="34" charset="0"/>
                <a:ea typeface="Times New Roman" pitchFamily="18" charset="0"/>
                <a:cs typeface="Arial" pitchFamily="34" charset="0"/>
              </a:rPr>
              <a:t>Hernandez</a:t>
            </a: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a:t>
            </a:r>
            <a:r>
              <a:rPr kumimoji="0" lang="es-MX" sz="1200" b="0" i="0" u="none" strike="noStrike" cap="none" normalizeH="0" baseline="0" dirty="0" err="1" smtClean="0">
                <a:ln>
                  <a:noFill/>
                </a:ln>
                <a:solidFill>
                  <a:srgbClr val="005BC6"/>
                </a:solidFill>
                <a:effectLst/>
                <a:latin typeface="Arial" pitchFamily="34" charset="0"/>
                <a:ea typeface="Times New Roman" pitchFamily="18" charset="0"/>
                <a:cs typeface="Arial" pitchFamily="34" charset="0"/>
              </a:rPr>
              <a:t>Bohne</a:t>
            </a: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a:t>
            </a:r>
            <a:r>
              <a:rPr kumimoji="0" lang="es-MX" sz="1200" b="0" i="0" u="none" strike="noStrike" cap="none" normalizeH="0" baseline="0" dirty="0" err="1" smtClean="0">
                <a:ln>
                  <a:noFill/>
                </a:ln>
                <a:solidFill>
                  <a:srgbClr val="005BC6"/>
                </a:solidFill>
                <a:effectLst/>
                <a:latin typeface="Arial" pitchFamily="34" charset="0"/>
                <a:ea typeface="Times New Roman" pitchFamily="18" charset="0"/>
                <a:cs typeface="Arial" pitchFamily="34" charset="0"/>
              </a:rPr>
              <a:t>Cathya</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sustentante</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1998</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Descripción física: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 recurso en línea ([2], 75 páginas) : ilustraciones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Tipo de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Theses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945932" y="570313"/>
            <a:ext cx="8923282" cy="1323439"/>
          </a:xfrm>
          <a:prstGeom prst="rect">
            <a:avLst/>
          </a:prstGeom>
        </p:spPr>
        <p:txBody>
          <a:bodyPr wrap="square">
            <a:spAutoFit/>
          </a:bodyPr>
          <a:lstStyle/>
          <a:p>
            <a:pPr lvl="0" algn="ctr" defTabSz="914400" fontAlgn="base">
              <a:spcBef>
                <a:spcPct val="0"/>
              </a:spcBef>
              <a:spcAft>
                <a:spcPct val="0"/>
              </a:spcAft>
            </a:pPr>
            <a:r>
              <a:rPr lang="es-MX" sz="2000" b="1" dirty="0" smtClean="0">
                <a:solidFill>
                  <a:schemeClr val="bg1"/>
                </a:solidFill>
                <a:latin typeface="Arial" pitchFamily="34" charset="0"/>
                <a:ea typeface="Calibri" pitchFamily="34" charset="0"/>
                <a:cs typeface="Arial" pitchFamily="34" charset="0"/>
              </a:rPr>
              <a:t>Aplicaciones de la </a:t>
            </a:r>
            <a:r>
              <a:rPr lang="es-MX" sz="2000" b="1" dirty="0" err="1" smtClean="0">
                <a:solidFill>
                  <a:schemeClr val="bg1"/>
                </a:solidFill>
                <a:latin typeface="Arial" pitchFamily="34" charset="0"/>
                <a:ea typeface="Calibri" pitchFamily="34" charset="0"/>
                <a:cs typeface="Arial" pitchFamily="34" charset="0"/>
              </a:rPr>
              <a:t>teoria</a:t>
            </a:r>
            <a:r>
              <a:rPr lang="es-MX" sz="2000" b="1" dirty="0" smtClean="0">
                <a:solidFill>
                  <a:schemeClr val="bg1"/>
                </a:solidFill>
                <a:latin typeface="Arial" pitchFamily="34" charset="0"/>
                <a:ea typeface="Calibri" pitchFamily="34" charset="0"/>
                <a:cs typeface="Arial" pitchFamily="34" charset="0"/>
              </a:rPr>
              <a:t> de graficas / tesis que para obtener el título de Licenciado en </a:t>
            </a:r>
            <a:r>
              <a:rPr lang="es-MX" sz="2000" b="1" dirty="0" err="1" smtClean="0">
                <a:solidFill>
                  <a:schemeClr val="bg1"/>
                </a:solidFill>
                <a:latin typeface="Arial" pitchFamily="34" charset="0"/>
                <a:ea typeface="Calibri" pitchFamily="34" charset="0"/>
                <a:cs typeface="Arial" pitchFamily="34" charset="0"/>
              </a:rPr>
              <a:t>Matematicas</a:t>
            </a:r>
            <a:r>
              <a:rPr lang="es-MX" sz="2000" b="1" dirty="0" smtClean="0">
                <a:solidFill>
                  <a:schemeClr val="bg1"/>
                </a:solidFill>
                <a:latin typeface="Arial" pitchFamily="34" charset="0"/>
                <a:ea typeface="Calibri" pitchFamily="34" charset="0"/>
                <a:cs typeface="Arial" pitchFamily="34" charset="0"/>
              </a:rPr>
              <a:t> Aplicadas y </a:t>
            </a:r>
            <a:r>
              <a:rPr lang="es-MX" sz="2000" b="1" dirty="0" err="1" smtClean="0">
                <a:solidFill>
                  <a:schemeClr val="bg1"/>
                </a:solidFill>
                <a:latin typeface="Arial" pitchFamily="34" charset="0"/>
                <a:ea typeface="Calibri" pitchFamily="34" charset="0"/>
                <a:cs typeface="Arial" pitchFamily="34" charset="0"/>
              </a:rPr>
              <a:t>Computacion</a:t>
            </a:r>
            <a:r>
              <a:rPr lang="es-MX" sz="2000" b="1" dirty="0" smtClean="0">
                <a:solidFill>
                  <a:schemeClr val="bg1"/>
                </a:solidFill>
                <a:latin typeface="Arial" pitchFamily="34" charset="0"/>
                <a:ea typeface="Calibri" pitchFamily="34" charset="0"/>
                <a:cs typeface="Arial" pitchFamily="34" charset="0"/>
              </a:rPr>
              <a:t>, presenta </a:t>
            </a:r>
            <a:r>
              <a:rPr lang="es-MX" sz="2000" b="1" dirty="0" err="1" smtClean="0">
                <a:solidFill>
                  <a:schemeClr val="bg1"/>
                </a:solidFill>
                <a:latin typeface="Arial" pitchFamily="34" charset="0"/>
                <a:ea typeface="Calibri" pitchFamily="34" charset="0"/>
                <a:cs typeface="Arial" pitchFamily="34" charset="0"/>
              </a:rPr>
              <a:t>Cathya</a:t>
            </a:r>
            <a:r>
              <a:rPr lang="es-MX" sz="2000" b="1" dirty="0" smtClean="0">
                <a:solidFill>
                  <a:schemeClr val="bg1"/>
                </a:solidFill>
                <a:latin typeface="Arial" pitchFamily="34" charset="0"/>
                <a:ea typeface="Calibri" pitchFamily="34" charset="0"/>
                <a:cs typeface="Arial" pitchFamily="34" charset="0"/>
              </a:rPr>
              <a:t> </a:t>
            </a:r>
            <a:r>
              <a:rPr lang="es-MX" sz="2000" b="1" dirty="0" err="1" smtClean="0">
                <a:solidFill>
                  <a:schemeClr val="bg1"/>
                </a:solidFill>
                <a:latin typeface="Arial" pitchFamily="34" charset="0"/>
                <a:ea typeface="Calibri" pitchFamily="34" charset="0"/>
                <a:cs typeface="Arial" pitchFamily="34" charset="0"/>
              </a:rPr>
              <a:t>Hernandez</a:t>
            </a:r>
            <a:r>
              <a:rPr lang="es-MX" sz="2000" b="1" dirty="0" smtClean="0">
                <a:solidFill>
                  <a:schemeClr val="bg1"/>
                </a:solidFill>
                <a:latin typeface="Arial" pitchFamily="34" charset="0"/>
                <a:ea typeface="Calibri" pitchFamily="34" charset="0"/>
                <a:cs typeface="Arial" pitchFamily="34" charset="0"/>
              </a:rPr>
              <a:t> </a:t>
            </a:r>
            <a:r>
              <a:rPr lang="es-MX" sz="2000" b="1" dirty="0" err="1" smtClean="0">
                <a:solidFill>
                  <a:schemeClr val="bg1"/>
                </a:solidFill>
                <a:latin typeface="Arial" pitchFamily="34" charset="0"/>
                <a:ea typeface="Calibri" pitchFamily="34" charset="0"/>
                <a:cs typeface="Arial" pitchFamily="34" charset="0"/>
              </a:rPr>
              <a:t>Bohne</a:t>
            </a:r>
            <a:r>
              <a:rPr lang="es-MX" sz="2000" b="1" dirty="0" smtClean="0">
                <a:solidFill>
                  <a:schemeClr val="bg1"/>
                </a:solidFill>
                <a:latin typeface="Arial" pitchFamily="34" charset="0"/>
                <a:ea typeface="Calibri" pitchFamily="34" charset="0"/>
                <a:cs typeface="Arial" pitchFamily="34" charset="0"/>
              </a:rPr>
              <a:t> ; asesor </a:t>
            </a:r>
            <a:r>
              <a:rPr lang="es-MX" sz="2000" b="1" dirty="0" err="1" smtClean="0">
                <a:solidFill>
                  <a:schemeClr val="bg1"/>
                </a:solidFill>
                <a:latin typeface="Arial" pitchFamily="34" charset="0"/>
                <a:ea typeface="Calibri" pitchFamily="34" charset="0"/>
                <a:cs typeface="Arial" pitchFamily="34" charset="0"/>
              </a:rPr>
              <a:t>Maria</a:t>
            </a:r>
            <a:r>
              <a:rPr lang="es-MX" sz="2000" b="1" dirty="0" smtClean="0">
                <a:solidFill>
                  <a:schemeClr val="bg1"/>
                </a:solidFill>
                <a:latin typeface="Arial" pitchFamily="34" charset="0"/>
                <a:ea typeface="Calibri" pitchFamily="34" charset="0"/>
                <a:cs typeface="Arial" pitchFamily="34" charset="0"/>
              </a:rPr>
              <a:t> del Carmen </a:t>
            </a:r>
            <a:r>
              <a:rPr lang="es-MX" sz="2000" b="1" dirty="0" err="1" smtClean="0">
                <a:solidFill>
                  <a:schemeClr val="bg1"/>
                </a:solidFill>
                <a:latin typeface="Arial" pitchFamily="34" charset="0"/>
                <a:ea typeface="Calibri" pitchFamily="34" charset="0"/>
                <a:cs typeface="Arial" pitchFamily="34" charset="0"/>
              </a:rPr>
              <a:t>Gonzalez</a:t>
            </a:r>
            <a:r>
              <a:rPr lang="es-MX" sz="2000" b="1" dirty="0" smtClean="0">
                <a:solidFill>
                  <a:schemeClr val="bg1"/>
                </a:solidFill>
                <a:latin typeface="Arial" pitchFamily="34" charset="0"/>
                <a:ea typeface="Calibri" pitchFamily="34" charset="0"/>
                <a:cs typeface="Arial" pitchFamily="34" charset="0"/>
              </a:rPr>
              <a:t> </a:t>
            </a:r>
            <a:r>
              <a:rPr lang="es-MX" sz="2000" b="1" dirty="0" err="1" smtClean="0">
                <a:solidFill>
                  <a:schemeClr val="bg1"/>
                </a:solidFill>
                <a:latin typeface="Arial" pitchFamily="34" charset="0"/>
                <a:ea typeface="Calibri" pitchFamily="34" charset="0"/>
                <a:cs typeface="Arial" pitchFamily="34" charset="0"/>
              </a:rPr>
              <a:t>Videgaray</a:t>
            </a:r>
            <a:endParaRPr lang="es-MX" sz="1600" b="1" dirty="0" smtClean="0">
              <a:solidFill>
                <a:schemeClr val="bg1"/>
              </a:solidFill>
              <a:latin typeface="Arial" pitchFamily="34" charset="0"/>
              <a:cs typeface="Arial" pitchFamily="34" charset="0"/>
            </a:endParaRPr>
          </a:p>
        </p:txBody>
      </p:sp>
      <p:sp>
        <p:nvSpPr>
          <p:cNvPr id="6" name="5 CuadroTexto"/>
          <p:cNvSpPr txBox="1"/>
          <p:nvPr/>
        </p:nvSpPr>
        <p:spPr>
          <a:xfrm>
            <a:off x="7086825" y="3152202"/>
            <a:ext cx="3122023" cy="1477328"/>
          </a:xfrm>
          <a:prstGeom prst="rect">
            <a:avLst/>
          </a:prstGeom>
          <a:noFill/>
        </p:spPr>
        <p:txBody>
          <a:bodyPr wrap="square" rtlCol="0">
            <a:spAutoFit/>
          </a:bodyPr>
          <a:lstStyle/>
          <a:p>
            <a:pPr algn="just"/>
            <a:r>
              <a:rPr lang="es-MX" dirty="0" smtClean="0">
                <a:latin typeface="Arial" pitchFamily="34" charset="0"/>
                <a:cs typeface="Arial" pitchFamily="34" charset="0"/>
              </a:rPr>
              <a:t>Libro un poco recomendable par el tema 4 teoría de graficas. Es mas que nada para darse una idea de lo que es el tema.</a:t>
            </a:r>
            <a:endParaRPr lang="es-MX" dirty="0">
              <a:latin typeface="Arial" pitchFamily="34" charset="0"/>
              <a:cs typeface="Arial" pitchFamily="34" charset="0"/>
            </a:endParaRPr>
          </a:p>
        </p:txBody>
      </p:sp>
      <p:sp>
        <p:nvSpPr>
          <p:cNvPr id="7" name="6 Flecha derecha">
            <a:hlinkClick r:id="rId2" action="ppaction://hlinksldjump"/>
          </p:cNvPr>
          <p:cNvSpPr/>
          <p:nvPr/>
        </p:nvSpPr>
        <p:spPr>
          <a:xfrm>
            <a:off x="10162903" y="-15766"/>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2187604"/>
            <a:ext cx="12644808" cy="34778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Serie:</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Textos docentes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Gallardo </a:t>
            </a:r>
            <a:r>
              <a:rPr kumimoji="0" lang="es-MX" sz="1200" b="0" i="0" u="none" strike="noStrike" cap="none" normalizeH="0" baseline="0" dirty="0" err="1" smtClean="0">
                <a:ln>
                  <a:noFill/>
                </a:ln>
                <a:solidFill>
                  <a:srgbClr val="005BC6"/>
                </a:solidFill>
                <a:effectLst/>
                <a:latin typeface="Arial" pitchFamily="34" charset="0"/>
                <a:ea typeface="Times New Roman" pitchFamily="18" charset="0"/>
                <a:cs typeface="Arial" pitchFamily="34" charset="0"/>
              </a:rPr>
              <a:t>López</a:t>
            </a: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Domingo</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r>
            <a:b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b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Arques Corrales, Pilar</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r>
            <a:b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br>
            <a:r>
              <a:rPr kumimoji="0" lang="es-MX" sz="1200" b="0" i="0" u="none" strike="noStrike" cap="none" normalizeH="0" baseline="0" dirty="0" err="1" smtClean="0">
                <a:ln>
                  <a:noFill/>
                </a:ln>
                <a:solidFill>
                  <a:srgbClr val="005BC6"/>
                </a:solidFill>
                <a:effectLst/>
                <a:latin typeface="Arial" pitchFamily="34" charset="0"/>
                <a:ea typeface="Times New Roman" pitchFamily="18" charset="0"/>
                <a:cs typeface="Arial" pitchFamily="34" charset="0"/>
              </a:rPr>
              <a:t>Lesta</a:t>
            </a: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Pelayo, Ignacio</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Ed.: </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 ed. Alicante : </a:t>
            </a: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Digitalia</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2003</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Tipo de recurso:</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eBook</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Descripción: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Description</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based</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on</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print</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version</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record.</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Libro electrónico: </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dirty="0" smtClean="0">
                <a:ln>
                  <a:noFill/>
                </a:ln>
                <a:solidFill>
                  <a:srgbClr val="000000"/>
                </a:solidFill>
                <a:effectLst/>
                <a:latin typeface="Arial" pitchFamily="34" charset="0"/>
                <a:ea typeface="Calibri" pitchFamily="34" charset="0"/>
                <a:cs typeface="Arial" pitchFamily="34" charset="0"/>
                <a:hlinkClick r:id="rId2"/>
              </a:rPr>
              <a:t>http://eds.b.ebscohost.com/eds/results?vid=0&amp;sid=12f270b1-9085-4121-bc8d-0ebc295666c2%40sessionmgr104&amp;bquery=teoria+de+la+computabilidad&amp;bdata=Jmxhbmc9ZXMmdHlwZT0xJnNpdGU9ZWRzLWxpdmU%3d</a:t>
            </a:r>
            <a:endParaRPr kumimoji="0" lang="es-MX" sz="10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Rectángulo"/>
          <p:cNvSpPr/>
          <p:nvPr/>
        </p:nvSpPr>
        <p:spPr>
          <a:xfrm>
            <a:off x="2431589" y="1128151"/>
            <a:ext cx="7813357" cy="523220"/>
          </a:xfrm>
          <a:prstGeom prst="rect">
            <a:avLst/>
          </a:prstGeom>
        </p:spPr>
        <p:txBody>
          <a:bodyPr wrap="none">
            <a:spAutoFit/>
          </a:bodyPr>
          <a:lstStyle/>
          <a:p>
            <a:pPr lvl="0" defTabSz="914400" fontAlgn="base">
              <a:spcBef>
                <a:spcPct val="0"/>
              </a:spcBef>
              <a:spcAft>
                <a:spcPct val="0"/>
              </a:spcAft>
            </a:pPr>
            <a:r>
              <a:rPr lang="es-MX" sz="2800" b="1" dirty="0" err="1" smtClean="0">
                <a:solidFill>
                  <a:schemeClr val="bg1"/>
                </a:solidFill>
                <a:latin typeface="Arial" pitchFamily="34" charset="0"/>
                <a:ea typeface="Calibri" pitchFamily="34" charset="0"/>
                <a:cs typeface="Arial" pitchFamily="34" charset="0"/>
              </a:rPr>
              <a:t>Introducción</a:t>
            </a:r>
            <a:r>
              <a:rPr lang="es-MX" sz="2800" b="1" dirty="0" smtClean="0">
                <a:solidFill>
                  <a:schemeClr val="bg1"/>
                </a:solidFill>
                <a:latin typeface="Arial" pitchFamily="34" charset="0"/>
                <a:ea typeface="Calibri" pitchFamily="34" charset="0"/>
                <a:cs typeface="Arial" pitchFamily="34" charset="0"/>
              </a:rPr>
              <a:t> a la </a:t>
            </a:r>
            <a:r>
              <a:rPr lang="es-MX" sz="2800" b="1" dirty="0" err="1" smtClean="0">
                <a:solidFill>
                  <a:schemeClr val="bg1"/>
                </a:solidFill>
                <a:latin typeface="Arial" pitchFamily="34" charset="0"/>
                <a:ea typeface="Calibri" pitchFamily="34" charset="0"/>
                <a:cs typeface="Arial" pitchFamily="34" charset="0"/>
              </a:rPr>
              <a:t>teoría</a:t>
            </a:r>
            <a:r>
              <a:rPr lang="es-MX" sz="2800" b="1" dirty="0" smtClean="0">
                <a:solidFill>
                  <a:schemeClr val="bg1"/>
                </a:solidFill>
                <a:latin typeface="Arial" pitchFamily="34" charset="0"/>
                <a:ea typeface="Calibri" pitchFamily="34" charset="0"/>
                <a:cs typeface="Arial" pitchFamily="34" charset="0"/>
              </a:rPr>
              <a:t> de la </a:t>
            </a:r>
            <a:r>
              <a:rPr lang="es-MX" sz="2800" b="1" dirty="0" err="1" smtClean="0">
                <a:solidFill>
                  <a:schemeClr val="bg1"/>
                </a:solidFill>
                <a:latin typeface="Arial" pitchFamily="34" charset="0"/>
                <a:ea typeface="Calibri" pitchFamily="34" charset="0"/>
                <a:cs typeface="Arial" pitchFamily="34" charset="0"/>
              </a:rPr>
              <a:t>computabilidad</a:t>
            </a:r>
            <a:endParaRPr lang="es-MX" sz="2000" b="1" dirty="0" smtClean="0">
              <a:solidFill>
                <a:schemeClr val="bg1"/>
              </a:solidFill>
              <a:latin typeface="Arial" pitchFamily="34" charset="0"/>
              <a:cs typeface="Arial" pitchFamily="34" charset="0"/>
            </a:endParaRPr>
          </a:p>
        </p:txBody>
      </p:sp>
      <p:sp>
        <p:nvSpPr>
          <p:cNvPr id="4" name="3 CuadroTexto"/>
          <p:cNvSpPr txBox="1"/>
          <p:nvPr/>
        </p:nvSpPr>
        <p:spPr>
          <a:xfrm>
            <a:off x="7380515" y="5525589"/>
            <a:ext cx="2821577" cy="830997"/>
          </a:xfrm>
          <a:prstGeom prst="rect">
            <a:avLst/>
          </a:prstGeom>
          <a:noFill/>
        </p:spPr>
        <p:txBody>
          <a:bodyPr wrap="square" rtlCol="0">
            <a:spAutoFit/>
          </a:bodyPr>
          <a:lstStyle/>
          <a:p>
            <a:r>
              <a:rPr lang="es-MX" sz="1200" dirty="0" smtClean="0">
                <a:latin typeface="Arial" pitchFamily="34" charset="0"/>
                <a:cs typeface="Arial" pitchFamily="34" charset="0"/>
              </a:rPr>
              <a:t>Libro digital recomendable para darse idea de lo que es la teoría de la compatibilidad, tema 5 del temario de Estructuras discretas</a:t>
            </a:r>
            <a:endParaRPr lang="es-MX" sz="1200" dirty="0">
              <a:latin typeface="Arial" pitchFamily="34" charset="0"/>
              <a:cs typeface="Arial" pitchFamily="34" charset="0"/>
            </a:endParaRPr>
          </a:p>
        </p:txBody>
      </p:sp>
      <p:sp>
        <p:nvSpPr>
          <p:cNvPr id="5" name="4 Flecha derecha"/>
          <p:cNvSpPr/>
          <p:nvPr/>
        </p:nvSpPr>
        <p:spPr>
          <a:xfrm>
            <a:off x="10162903" y="-26126"/>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
        <p:nvSpPr>
          <p:cNvPr id="6" name="5 Flecha derecha">
            <a:hlinkClick r:id="rId3" action="ppaction://hlinksldjump"/>
          </p:cNvPr>
          <p:cNvSpPr/>
          <p:nvPr/>
        </p:nvSpPr>
        <p:spPr>
          <a:xfrm>
            <a:off x="10162903" y="-13063"/>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4916301"/>
          <a:ext cx="4682359" cy="581914"/>
        </p:xfrm>
        <a:graphic>
          <a:graphicData uri="http://schemas.openxmlformats.org/drawingml/2006/table">
            <a:tbl>
              <a:tblPr>
                <a:tableStyleId>{3C2FFA5D-87B4-456A-9821-1D502468CF0F}</a:tableStyleId>
              </a:tblPr>
              <a:tblGrid>
                <a:gridCol w="2207172"/>
                <a:gridCol w="2475187"/>
              </a:tblGrid>
              <a:tr h="0">
                <a:tc>
                  <a:txBody>
                    <a:bodyPr/>
                    <a:lstStyle/>
                    <a:p>
                      <a:pPr>
                        <a:lnSpc>
                          <a:spcPct val="107000"/>
                        </a:lnSpc>
                        <a:spcAft>
                          <a:spcPts val="0"/>
                        </a:spcAft>
                      </a:pPr>
                      <a:r>
                        <a:rPr lang="es-MX" sz="1200" b="1" dirty="0">
                          <a:latin typeface="Arial" pitchFamily="34" charset="0"/>
                          <a:cs typeface="Arial" pitchFamily="34" charset="0"/>
                        </a:rPr>
                        <a:t>Ubicación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b="1" dirty="0">
                          <a:latin typeface="Arial" pitchFamily="34" charset="0"/>
                          <a:cs typeface="Arial" pitchFamily="34" charset="0"/>
                        </a:rPr>
                        <a:t>Numero de Clasificación</a:t>
                      </a:r>
                      <a:endParaRPr lang="es-MX" sz="1200" b="1" dirty="0">
                        <a:solidFill>
                          <a:srgbClr val="000000"/>
                        </a:solidFill>
                        <a:latin typeface="Arial" pitchFamily="34" charset="0"/>
                        <a:ea typeface="Calibri"/>
                        <a:cs typeface="Arial" pitchFamily="34" charset="0"/>
                      </a:endParaRPr>
                    </a:p>
                  </a:txBody>
                  <a:tcPr marL="95250" marR="95250" marT="47625" marB="47625" anchor="b"/>
                </a:tc>
              </a:tr>
              <a:tr h="280494">
                <a:tc>
                  <a:txBody>
                    <a:bodyPr/>
                    <a:lstStyle/>
                    <a:p>
                      <a:pPr>
                        <a:lnSpc>
                          <a:spcPct val="107000"/>
                        </a:lnSpc>
                        <a:spcAft>
                          <a:spcPts val="0"/>
                        </a:spcAft>
                      </a:pPr>
                      <a:r>
                        <a:rPr lang="es-MX" sz="1200" dirty="0">
                          <a:latin typeface="Arial" pitchFamily="34" charset="0"/>
                          <a:cs typeface="Arial" pitchFamily="34" charset="0"/>
                        </a:rPr>
                        <a:t>Biblioteca </a:t>
                      </a:r>
                      <a:r>
                        <a:rPr lang="es-MX" sz="1200" dirty="0" smtClean="0">
                          <a:latin typeface="Arial" pitchFamily="34" charset="0"/>
                          <a:cs typeface="Arial" pitchFamily="34" charset="0"/>
                        </a:rPr>
                        <a:t>Central</a:t>
                      </a:r>
                      <a:endParaRPr lang="es-MX" sz="12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200" dirty="0">
                          <a:latin typeface="Arial" pitchFamily="34" charset="0"/>
                          <a:cs typeface="Arial" pitchFamily="34" charset="0"/>
                        </a:rPr>
                        <a:t>QA248.5 G35</a:t>
                      </a:r>
                      <a:endParaRPr lang="es-MX" sz="1200" dirty="0">
                        <a:solidFill>
                          <a:srgbClr val="000000"/>
                        </a:solidFill>
                        <a:latin typeface="Arial" pitchFamily="34" charset="0"/>
                        <a:ea typeface="Calibri"/>
                        <a:cs typeface="Arial" pitchFamily="34" charset="0"/>
                      </a:endParaRPr>
                    </a:p>
                  </a:txBody>
                  <a:tcPr marL="95250" marR="95250" marT="47625" marB="47625" anchor="b"/>
                </a:tc>
              </a:tr>
            </a:tbl>
          </a:graphicData>
        </a:graphic>
      </p:graphicFrame>
      <p:sp>
        <p:nvSpPr>
          <p:cNvPr id="46081" name="Rectangle 1"/>
          <p:cNvSpPr>
            <a:spLocks noChangeArrowheads="1"/>
          </p:cNvSpPr>
          <p:nvPr/>
        </p:nvSpPr>
        <p:spPr bwMode="auto">
          <a:xfrm>
            <a:off x="796834" y="2399381"/>
            <a:ext cx="2983061" cy="221599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Idioma: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Spanish</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Gallardo </a:t>
            </a:r>
            <a:r>
              <a:rPr kumimoji="0" lang="es-MX" sz="1200" b="0" i="0" u="none" strike="noStrike" cap="none" normalizeH="0" baseline="0" dirty="0" err="1" smtClean="0">
                <a:ln>
                  <a:noFill/>
                </a:ln>
                <a:solidFill>
                  <a:srgbClr val="005BC6"/>
                </a:solidFill>
                <a:effectLst/>
                <a:latin typeface="Arial" pitchFamily="34" charset="0"/>
                <a:ea typeface="Times New Roman" pitchFamily="18" charset="0"/>
                <a:cs typeface="Arial" pitchFamily="34" charset="0"/>
              </a:rPr>
              <a:t>Lopez</a:t>
            </a:r>
            <a:r>
              <a:rPr kumimoji="0" lang="es-MX" sz="1200" b="0" i="0" u="none" strike="noStrike" cap="none" normalizeH="0" baseline="0" dirty="0" smtClean="0">
                <a:ln>
                  <a:noFill/>
                </a:ln>
                <a:solidFill>
                  <a:srgbClr val="005BC6"/>
                </a:solidFill>
                <a:effectLst/>
                <a:latin typeface="Arial" pitchFamily="34" charset="0"/>
                <a:ea typeface="Times New Roman" pitchFamily="18" charset="0"/>
                <a:cs typeface="Arial" pitchFamily="34" charset="0"/>
              </a:rPr>
              <a:t>, Domingo</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autor</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Información de la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[Alicante] : Universidad </a:t>
            </a: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a:t>
            </a: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Alicante, 1997</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Fecha de publicación:</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1997</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Descripción física: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243 páginas ;</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2434047" y="890341"/>
            <a:ext cx="6096000" cy="1015663"/>
          </a:xfrm>
          <a:prstGeom prst="rect">
            <a:avLst/>
          </a:prstGeom>
        </p:spPr>
        <p:txBody>
          <a:bodyPr>
            <a:spAutoFit/>
          </a:bodyPr>
          <a:lstStyle/>
          <a:p>
            <a:pPr lvl="0" defTabSz="914400" fontAlgn="base">
              <a:spcBef>
                <a:spcPct val="0"/>
              </a:spcBef>
              <a:spcAft>
                <a:spcPct val="0"/>
              </a:spcAft>
            </a:pPr>
            <a:r>
              <a:rPr lang="es-MX" sz="2000" b="1" dirty="0" smtClean="0">
                <a:solidFill>
                  <a:schemeClr val="bg1"/>
                </a:solidFill>
                <a:latin typeface="Arial" pitchFamily="34" charset="0"/>
                <a:ea typeface="Calibri" pitchFamily="34" charset="0"/>
                <a:cs typeface="Arial" pitchFamily="34" charset="0"/>
              </a:rPr>
              <a:t>Introducción a la teoría de la </a:t>
            </a:r>
            <a:r>
              <a:rPr lang="es-MX" sz="2000" b="1" dirty="0" err="1" smtClean="0">
                <a:solidFill>
                  <a:schemeClr val="bg1"/>
                </a:solidFill>
                <a:latin typeface="Arial" pitchFamily="34" charset="0"/>
                <a:ea typeface="Calibri" pitchFamily="34" charset="0"/>
                <a:cs typeface="Arial" pitchFamily="34" charset="0"/>
              </a:rPr>
              <a:t>computabilidad</a:t>
            </a:r>
            <a:r>
              <a:rPr lang="es-MX" sz="2000" b="1" dirty="0" smtClean="0">
                <a:solidFill>
                  <a:schemeClr val="bg1"/>
                </a:solidFill>
                <a:latin typeface="Arial" pitchFamily="34" charset="0"/>
                <a:ea typeface="Calibri" pitchFamily="34" charset="0"/>
                <a:cs typeface="Arial" pitchFamily="34" charset="0"/>
              </a:rPr>
              <a:t> / Domingo Gallardo López, Pilar Arques Corrales, Ignacio </a:t>
            </a:r>
            <a:r>
              <a:rPr lang="es-MX" sz="2000" b="1" dirty="0" err="1" smtClean="0">
                <a:solidFill>
                  <a:schemeClr val="bg1"/>
                </a:solidFill>
                <a:latin typeface="Arial" pitchFamily="34" charset="0"/>
                <a:ea typeface="Calibri" pitchFamily="34" charset="0"/>
                <a:cs typeface="Arial" pitchFamily="34" charset="0"/>
              </a:rPr>
              <a:t>Lesta</a:t>
            </a:r>
            <a:r>
              <a:rPr lang="es-MX" sz="2000" b="1" dirty="0" smtClean="0">
                <a:solidFill>
                  <a:schemeClr val="bg1"/>
                </a:solidFill>
                <a:latin typeface="Arial" pitchFamily="34" charset="0"/>
                <a:ea typeface="Calibri" pitchFamily="34" charset="0"/>
                <a:cs typeface="Arial" pitchFamily="34" charset="0"/>
              </a:rPr>
              <a:t> Pelayo</a:t>
            </a:r>
            <a:endParaRPr lang="es-MX" sz="1600" b="1" dirty="0" smtClean="0">
              <a:solidFill>
                <a:schemeClr val="bg1"/>
              </a:solidFill>
              <a:latin typeface="Arial" pitchFamily="34" charset="0"/>
              <a:cs typeface="Arial" pitchFamily="34" charset="0"/>
            </a:endParaRPr>
          </a:p>
        </p:txBody>
      </p:sp>
      <p:pic>
        <p:nvPicPr>
          <p:cNvPr id="46083" name="Picture 3" descr="Resultado de imagen para Introduccion a la teoria de la computabilidad / Domingo Gallardo Lopez, Pilar Arques Corrales, Ignacio Lesta Pelayo"/>
          <p:cNvPicPr>
            <a:picLocks noChangeAspect="1" noChangeArrowheads="1"/>
          </p:cNvPicPr>
          <p:nvPr/>
        </p:nvPicPr>
        <p:blipFill>
          <a:blip r:embed="rId2"/>
          <a:srcRect/>
          <a:stretch>
            <a:fillRect/>
          </a:stretch>
        </p:blipFill>
        <p:spPr bwMode="auto">
          <a:xfrm>
            <a:off x="7496903" y="1601606"/>
            <a:ext cx="2483120" cy="4067674"/>
          </a:xfrm>
          <a:prstGeom prst="rect">
            <a:avLst/>
          </a:prstGeom>
          <a:noFill/>
        </p:spPr>
      </p:pic>
      <p:sp>
        <p:nvSpPr>
          <p:cNvPr id="6" name="5 Rectángulo"/>
          <p:cNvSpPr/>
          <p:nvPr/>
        </p:nvSpPr>
        <p:spPr>
          <a:xfrm>
            <a:off x="4685211" y="5657671"/>
            <a:ext cx="750678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MX" sz="1200" dirty="0" smtClean="0">
                <a:latin typeface="Arial" pitchFamily="34" charset="0"/>
                <a:cs typeface="Arial" pitchFamily="34" charset="0"/>
              </a:rPr>
              <a:t>Es un </a:t>
            </a:r>
            <a:r>
              <a:rPr lang="es-MX" sz="1200" dirty="0" smtClean="0">
                <a:latin typeface="Arial" pitchFamily="34" charset="0"/>
                <a:cs typeface="Arial" pitchFamily="34" charset="0"/>
              </a:rPr>
              <a:t>libro que </a:t>
            </a:r>
            <a:r>
              <a:rPr lang="es-MX" sz="1200" dirty="0" smtClean="0">
                <a:latin typeface="Arial" pitchFamily="34" charset="0"/>
                <a:cs typeface="Arial" pitchFamily="34" charset="0"/>
              </a:rPr>
              <a:t>presenta los conceptos fundamentales de la teoría de la compatibilidad. Abarca los temas de </a:t>
            </a:r>
            <a:r>
              <a:rPr lang="es-MX" sz="1200" dirty="0" err="1" smtClean="0">
                <a:latin typeface="Arial" pitchFamily="34" charset="0"/>
                <a:cs typeface="Arial" pitchFamily="34" charset="0"/>
              </a:rPr>
              <a:t>computabilidad</a:t>
            </a:r>
            <a:r>
              <a:rPr lang="es-MX" sz="1200" dirty="0" smtClean="0">
                <a:latin typeface="Arial" pitchFamily="34" charset="0"/>
                <a:cs typeface="Arial" pitchFamily="34" charset="0"/>
              </a:rPr>
              <a:t>, máquinas de </a:t>
            </a:r>
            <a:r>
              <a:rPr lang="es-MX" sz="1200" dirty="0" err="1" smtClean="0">
                <a:latin typeface="Arial" pitchFamily="34" charset="0"/>
                <a:cs typeface="Arial" pitchFamily="34" charset="0"/>
              </a:rPr>
              <a:t>Turing</a:t>
            </a:r>
            <a:r>
              <a:rPr lang="es-MX" sz="1200" dirty="0" smtClean="0">
                <a:latin typeface="Arial" pitchFamily="34" charset="0"/>
                <a:cs typeface="Arial" pitchFamily="34" charset="0"/>
              </a:rPr>
              <a:t>, funciones recursivas, computación universal y </a:t>
            </a:r>
            <a:r>
              <a:rPr lang="es-MX" sz="1200" dirty="0" err="1" smtClean="0">
                <a:latin typeface="Arial" pitchFamily="34" charset="0"/>
                <a:cs typeface="Arial" pitchFamily="34" charset="0"/>
              </a:rPr>
              <a:t>decibilidad</a:t>
            </a:r>
            <a:r>
              <a:rPr lang="es-MX" sz="1200" dirty="0" smtClean="0">
                <a:latin typeface="Arial" pitchFamily="34" charset="0"/>
                <a:cs typeface="Arial" pitchFamily="34" charset="0"/>
              </a:rPr>
              <a:t> e </a:t>
            </a:r>
            <a:r>
              <a:rPr lang="es-MX" sz="1200" dirty="0" err="1" smtClean="0">
                <a:latin typeface="Arial" pitchFamily="34" charset="0"/>
                <a:cs typeface="Arial" pitchFamily="34" charset="0"/>
              </a:rPr>
              <a:t>indecibilidad</a:t>
            </a:r>
            <a:r>
              <a:rPr lang="es-MX" sz="1200" dirty="0" smtClean="0">
                <a:latin typeface="Arial" pitchFamily="34" charset="0"/>
                <a:cs typeface="Arial" pitchFamily="34" charset="0"/>
              </a:rPr>
              <a:t>, junto con un tema de preliminares matemáticos necesarios para la comprensión del texto. En todo momento se utiliza un enfoque práctico relacionando todos estos conceptos con la experiencia de los estudiantes en lenguajes de programación. Se proponen más de cien problemas, de los que se incluye la solución en un apéndice. Muy recomendable para el tema 5 de ED.</a:t>
            </a:r>
            <a:endParaRPr lang="es-MX" sz="1200" dirty="0">
              <a:latin typeface="Arial" pitchFamily="34" charset="0"/>
              <a:cs typeface="Arial" pitchFamily="34" charset="0"/>
            </a:endParaRPr>
          </a:p>
        </p:txBody>
      </p:sp>
      <p:sp>
        <p:nvSpPr>
          <p:cNvPr id="7" name="6 Flecha derecha">
            <a:hlinkClick r:id="rId3"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biblioteca de contaduria y administracion un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399" y="2173605"/>
            <a:ext cx="4775835" cy="45243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uadroTexto 3"/>
          <p:cNvSpPr txBox="1"/>
          <p:nvPr/>
        </p:nvSpPr>
        <p:spPr>
          <a:xfrm>
            <a:off x="561340" y="543104"/>
            <a:ext cx="4747895" cy="923330"/>
          </a:xfrm>
          <a:prstGeom prst="rect">
            <a:avLst/>
          </a:prstGeom>
          <a:noFill/>
        </p:spPr>
        <p:txBody>
          <a:bodyPr wrap="square" rtlCol="0">
            <a:spAutoFit/>
          </a:bodyPr>
          <a:lstStyle/>
          <a:p>
            <a:r>
              <a:rPr lang="es-MX" sz="5400" b="1" dirty="0" smtClean="0">
                <a:ln w="22225">
                  <a:solidFill>
                    <a:schemeClr val="accent2"/>
                  </a:solidFill>
                  <a:prstDash val="solid"/>
                </a:ln>
                <a:solidFill>
                  <a:schemeClr val="accent2">
                    <a:lumMod val="40000"/>
                    <a:lumOff val="60000"/>
                  </a:schemeClr>
                </a:solidFill>
              </a:rPr>
              <a:t>FCA</a:t>
            </a:r>
            <a:endParaRPr lang="es-MX" sz="5400" b="1" dirty="0">
              <a:ln w="22225">
                <a:solidFill>
                  <a:schemeClr val="accent2"/>
                </a:solidFill>
                <a:prstDash val="solid"/>
              </a:ln>
              <a:solidFill>
                <a:schemeClr val="accent2">
                  <a:lumMod val="40000"/>
                  <a:lumOff val="60000"/>
                </a:schemeClr>
              </a:solidFill>
            </a:endParaRPr>
          </a:p>
        </p:txBody>
      </p:sp>
      <p:sp>
        <p:nvSpPr>
          <p:cNvPr id="5" name="CuadroTexto 4"/>
          <p:cNvSpPr txBox="1"/>
          <p:nvPr/>
        </p:nvSpPr>
        <p:spPr>
          <a:xfrm>
            <a:off x="6054634" y="1348140"/>
            <a:ext cx="4297680" cy="738664"/>
          </a:xfrm>
          <a:prstGeom prst="rect">
            <a:avLst/>
          </a:prstGeom>
          <a:noFill/>
        </p:spPr>
        <p:txBody>
          <a:bodyPr wrap="square" rtlCol="0">
            <a:spAutoFit/>
          </a:bodyPr>
          <a:lstStyle/>
          <a:p>
            <a:r>
              <a:rPr lang="es-MX" sz="2400" b="1" dirty="0" smtClean="0">
                <a:solidFill>
                  <a:schemeClr val="bg1"/>
                </a:solidFill>
                <a:latin typeface="Arial" pitchFamily="34" charset="0"/>
                <a:cs typeface="Arial" pitchFamily="34" charset="0"/>
              </a:rPr>
              <a:t>Libros en la FCA de ED</a:t>
            </a:r>
            <a:r>
              <a:rPr lang="es-MX" sz="2400" b="1" dirty="0" smtClean="0">
                <a:solidFill>
                  <a:schemeClr val="bg1"/>
                </a:solidFill>
              </a:rPr>
              <a:t>.</a:t>
            </a:r>
          </a:p>
          <a:p>
            <a:endParaRPr lang="es-MX" dirty="0"/>
          </a:p>
        </p:txBody>
      </p:sp>
      <p:sp>
        <p:nvSpPr>
          <p:cNvPr id="6" name="CuadroTexto 5"/>
          <p:cNvSpPr txBox="1"/>
          <p:nvPr/>
        </p:nvSpPr>
        <p:spPr>
          <a:xfrm>
            <a:off x="5852160" y="2620595"/>
            <a:ext cx="5612130" cy="3354765"/>
          </a:xfrm>
          <a:prstGeom prst="rect">
            <a:avLst/>
          </a:prstGeom>
          <a:noFill/>
        </p:spPr>
        <p:txBody>
          <a:bodyPr wrap="square" rtlCol="0">
            <a:spAutoFit/>
          </a:bodyPr>
          <a:lstStyle/>
          <a:p>
            <a:pPr marL="285750" indent="-285750">
              <a:buFont typeface="Arial" panose="020B0604020202020204" pitchFamily="34" charset="0"/>
              <a:buChar char="•"/>
            </a:pPr>
            <a:r>
              <a:rPr lang="es-MX" dirty="0">
                <a:solidFill>
                  <a:srgbClr val="00B0F0"/>
                </a:solidFill>
                <a:latin typeface="Arial" pitchFamily="34" charset="0"/>
                <a:cs typeface="Arial" pitchFamily="34" charset="0"/>
                <a:hlinkClick r:id="rId3" action="ppaction://hlinksldjump"/>
              </a:rPr>
              <a:t>Matemáticas discretas con aplicación a las ciencias de la </a:t>
            </a:r>
            <a:r>
              <a:rPr lang="es-MX" dirty="0" smtClean="0">
                <a:solidFill>
                  <a:srgbClr val="00B0F0"/>
                </a:solidFill>
                <a:latin typeface="Arial" pitchFamily="34" charset="0"/>
                <a:cs typeface="Arial" pitchFamily="34" charset="0"/>
                <a:hlinkClick r:id="rId3" action="ppaction://hlinksldjump"/>
              </a:rPr>
              <a:t>computación</a:t>
            </a:r>
            <a:endParaRPr lang="es-MX" dirty="0">
              <a:solidFill>
                <a:srgbClr val="00B0F0"/>
              </a:solidFill>
              <a:latin typeface="Arial" pitchFamily="34" charset="0"/>
              <a:cs typeface="Arial" pitchFamily="34" charset="0"/>
            </a:endParaRPr>
          </a:p>
          <a:p>
            <a:pPr marL="285750" indent="-285750">
              <a:buFont typeface="Arial" panose="020B0604020202020204" pitchFamily="34" charset="0"/>
              <a:buChar char="•"/>
            </a:pPr>
            <a:r>
              <a:rPr lang="es-MX" dirty="0">
                <a:solidFill>
                  <a:srgbClr val="00B0F0"/>
                </a:solidFill>
                <a:latin typeface="Arial" pitchFamily="34" charset="0"/>
                <a:cs typeface="Arial" pitchFamily="34" charset="0"/>
                <a:hlinkClick r:id="rId4" action="ppaction://hlinksldjump"/>
              </a:rPr>
              <a:t>GRASSMANN, </a:t>
            </a:r>
            <a:r>
              <a:rPr lang="es-MX" dirty="0" err="1">
                <a:solidFill>
                  <a:srgbClr val="00B0F0"/>
                </a:solidFill>
                <a:latin typeface="Arial" pitchFamily="34" charset="0"/>
                <a:cs typeface="Arial" pitchFamily="34" charset="0"/>
                <a:hlinkClick r:id="rId4" action="ppaction://hlinksldjump"/>
              </a:rPr>
              <a:t>Winfried</a:t>
            </a:r>
            <a:r>
              <a:rPr lang="es-MX" dirty="0">
                <a:solidFill>
                  <a:srgbClr val="00B0F0"/>
                </a:solidFill>
                <a:latin typeface="Arial" pitchFamily="34" charset="0"/>
                <a:cs typeface="Arial" pitchFamily="34" charset="0"/>
                <a:hlinkClick r:id="rId4" action="ppaction://hlinksldjump"/>
              </a:rPr>
              <a:t> K, TREMBLAY, J. P. Matemática discreta y lógica</a:t>
            </a:r>
            <a:endParaRPr lang="es-MX" dirty="0">
              <a:solidFill>
                <a:srgbClr val="00B0F0"/>
              </a:solidFill>
              <a:latin typeface="Arial" pitchFamily="34" charset="0"/>
              <a:cs typeface="Arial" pitchFamily="34" charset="0"/>
            </a:endParaRPr>
          </a:p>
          <a:p>
            <a:pPr marL="285750" indent="-285750">
              <a:buFont typeface="Arial" panose="020B0604020202020204" pitchFamily="34" charset="0"/>
              <a:buChar char="•"/>
            </a:pPr>
            <a:r>
              <a:rPr lang="es-MX" dirty="0">
                <a:solidFill>
                  <a:srgbClr val="00B0F0"/>
                </a:solidFill>
                <a:latin typeface="Arial" pitchFamily="34" charset="0"/>
                <a:cs typeface="Arial" pitchFamily="34" charset="0"/>
                <a:hlinkClick r:id="rId5" action="ppaction://hlinksldjump"/>
              </a:rPr>
              <a:t>Elementos de </a:t>
            </a:r>
            <a:r>
              <a:rPr lang="es-MX" dirty="0" smtClean="0">
                <a:solidFill>
                  <a:srgbClr val="00B0F0"/>
                </a:solidFill>
                <a:latin typeface="Arial" pitchFamily="34" charset="0"/>
                <a:cs typeface="Arial" pitchFamily="34" charset="0"/>
                <a:hlinkClick r:id="rId5" action="ppaction://hlinksldjump"/>
              </a:rPr>
              <a:t>matemáticas</a:t>
            </a:r>
            <a:r>
              <a:rPr lang="es-MX" dirty="0">
                <a:solidFill>
                  <a:srgbClr val="00B0F0"/>
                </a:solidFill>
                <a:latin typeface="Arial" pitchFamily="34" charset="0"/>
                <a:cs typeface="Arial" pitchFamily="34" charset="0"/>
                <a:hlinkClick r:id="rId5" action="ppaction://hlinksldjump"/>
              </a:rPr>
              <a:t> discretas / C. L. </a:t>
            </a:r>
            <a:r>
              <a:rPr lang="es-MX" dirty="0" err="1">
                <a:solidFill>
                  <a:srgbClr val="00B0F0"/>
                </a:solidFill>
                <a:latin typeface="Arial" pitchFamily="34" charset="0"/>
                <a:cs typeface="Arial" pitchFamily="34" charset="0"/>
                <a:hlinkClick r:id="rId5" action="ppaction://hlinksldjump"/>
              </a:rPr>
              <a:t>Liu</a:t>
            </a:r>
            <a:r>
              <a:rPr lang="es-MX" dirty="0">
                <a:solidFill>
                  <a:srgbClr val="00B0F0"/>
                </a:solidFill>
                <a:latin typeface="Arial" pitchFamily="34" charset="0"/>
                <a:cs typeface="Arial" pitchFamily="34" charset="0"/>
                <a:hlinkClick r:id="rId5" action="ppaction://hlinksldjump"/>
              </a:rPr>
              <a:t> ; </a:t>
            </a:r>
            <a:r>
              <a:rPr lang="es-MX" dirty="0" err="1">
                <a:solidFill>
                  <a:srgbClr val="00B0F0"/>
                </a:solidFill>
                <a:latin typeface="Arial" pitchFamily="34" charset="0"/>
                <a:cs typeface="Arial" pitchFamily="34" charset="0"/>
                <a:hlinkClick r:id="rId5" action="ppaction://hlinksldjump"/>
              </a:rPr>
              <a:t>tr</a:t>
            </a:r>
            <a:r>
              <a:rPr lang="es-MX" dirty="0">
                <a:solidFill>
                  <a:srgbClr val="00B0F0"/>
                </a:solidFill>
                <a:latin typeface="Arial" pitchFamily="34" charset="0"/>
                <a:cs typeface="Arial" pitchFamily="34" charset="0"/>
                <a:hlinkClick r:id="rId5" action="ppaction://hlinksldjump"/>
              </a:rPr>
              <a:t>. Luis Armando </a:t>
            </a:r>
            <a:r>
              <a:rPr lang="es-MX" dirty="0" err="1">
                <a:solidFill>
                  <a:srgbClr val="00B0F0"/>
                </a:solidFill>
                <a:latin typeface="Arial" pitchFamily="34" charset="0"/>
                <a:cs typeface="Arial" pitchFamily="34" charset="0"/>
                <a:hlinkClick r:id="rId5" action="ppaction://hlinksldjump"/>
              </a:rPr>
              <a:t>Diaz</a:t>
            </a:r>
            <a:r>
              <a:rPr lang="es-MX" dirty="0">
                <a:solidFill>
                  <a:srgbClr val="00B0F0"/>
                </a:solidFill>
                <a:latin typeface="Arial" pitchFamily="34" charset="0"/>
                <a:cs typeface="Arial" pitchFamily="34" charset="0"/>
                <a:hlinkClick r:id="rId5" action="ppaction://hlinksldjump"/>
              </a:rPr>
              <a:t> Torres</a:t>
            </a:r>
            <a:endParaRPr lang="es-MX" dirty="0">
              <a:solidFill>
                <a:srgbClr val="00B0F0"/>
              </a:solidFill>
              <a:latin typeface="Arial" pitchFamily="34" charset="0"/>
              <a:cs typeface="Arial" pitchFamily="34" charset="0"/>
            </a:endParaRPr>
          </a:p>
          <a:p>
            <a:pPr marL="285750" indent="-285750">
              <a:buFont typeface="Arial" panose="020B0604020202020204" pitchFamily="34" charset="0"/>
              <a:buChar char="•"/>
            </a:pPr>
            <a:r>
              <a:rPr lang="es-MX" dirty="0" err="1">
                <a:solidFill>
                  <a:srgbClr val="00B0F0"/>
                </a:solidFill>
                <a:latin typeface="Arial" pitchFamily="34" charset="0"/>
                <a:cs typeface="Arial" pitchFamily="34" charset="0"/>
                <a:hlinkClick r:id="rId3" action="ppaction://hlinksldjump"/>
              </a:rPr>
              <a:t>Matematicas</a:t>
            </a:r>
            <a:r>
              <a:rPr lang="es-MX" dirty="0">
                <a:solidFill>
                  <a:srgbClr val="00B0F0"/>
                </a:solidFill>
                <a:latin typeface="Arial" pitchFamily="34" charset="0"/>
                <a:cs typeface="Arial" pitchFamily="34" charset="0"/>
                <a:hlinkClick r:id="rId3" action="ppaction://hlinksldjump"/>
              </a:rPr>
              <a:t> discretas : con </a:t>
            </a:r>
            <a:r>
              <a:rPr lang="es-MX" dirty="0" smtClean="0">
                <a:solidFill>
                  <a:srgbClr val="00B0F0"/>
                </a:solidFill>
                <a:latin typeface="Arial" pitchFamily="34" charset="0"/>
                <a:cs typeface="Arial" pitchFamily="34" charset="0"/>
                <a:hlinkClick r:id="rId3" action="ppaction://hlinksldjump"/>
              </a:rPr>
              <a:t>aplicación</a:t>
            </a:r>
            <a:r>
              <a:rPr lang="es-MX" dirty="0">
                <a:solidFill>
                  <a:srgbClr val="00B0F0"/>
                </a:solidFill>
                <a:latin typeface="Arial" pitchFamily="34" charset="0"/>
                <a:cs typeface="Arial" pitchFamily="34" charset="0"/>
                <a:hlinkClick r:id="rId3" action="ppaction://hlinksldjump"/>
              </a:rPr>
              <a:t> a las ciencias de la </a:t>
            </a:r>
            <a:r>
              <a:rPr lang="es-MX" dirty="0" err="1">
                <a:solidFill>
                  <a:srgbClr val="00B0F0"/>
                </a:solidFill>
                <a:latin typeface="Arial" pitchFamily="34" charset="0"/>
                <a:cs typeface="Arial" pitchFamily="34" charset="0"/>
                <a:hlinkClick r:id="rId3" action="ppaction://hlinksldjump"/>
              </a:rPr>
              <a:t>computacion</a:t>
            </a:r>
            <a:r>
              <a:rPr lang="es-MX" dirty="0">
                <a:solidFill>
                  <a:srgbClr val="00B0F0"/>
                </a:solidFill>
                <a:latin typeface="Arial" pitchFamily="34" charset="0"/>
                <a:cs typeface="Arial" pitchFamily="34" charset="0"/>
                <a:hlinkClick r:id="rId3" action="ppaction://hlinksldjump"/>
              </a:rPr>
              <a:t> / Jean-Paul </a:t>
            </a:r>
            <a:r>
              <a:rPr lang="es-MX" dirty="0" err="1">
                <a:solidFill>
                  <a:srgbClr val="00B0F0"/>
                </a:solidFill>
                <a:latin typeface="Arial" pitchFamily="34" charset="0"/>
                <a:cs typeface="Arial" pitchFamily="34" charset="0"/>
                <a:hlinkClick r:id="rId6"/>
              </a:rPr>
              <a:t>Tremblay</a:t>
            </a:r>
            <a:r>
              <a:rPr lang="es-MX" dirty="0">
                <a:solidFill>
                  <a:srgbClr val="00B0F0"/>
                </a:solidFill>
                <a:latin typeface="Arial" pitchFamily="34" charset="0"/>
                <a:cs typeface="Arial" pitchFamily="34" charset="0"/>
                <a:hlinkClick r:id="rId6"/>
              </a:rPr>
              <a:t>, </a:t>
            </a:r>
            <a:r>
              <a:rPr lang="es-MX" dirty="0" err="1">
                <a:solidFill>
                  <a:srgbClr val="00B0F0"/>
                </a:solidFill>
                <a:latin typeface="Arial" pitchFamily="34" charset="0"/>
                <a:cs typeface="Arial" pitchFamily="34" charset="0"/>
                <a:hlinkClick r:id="rId6"/>
              </a:rPr>
              <a:t>Ram</a:t>
            </a:r>
            <a:r>
              <a:rPr lang="es-MX" dirty="0">
                <a:solidFill>
                  <a:srgbClr val="00B0F0"/>
                </a:solidFill>
                <a:latin typeface="Arial" pitchFamily="34" charset="0"/>
                <a:cs typeface="Arial" pitchFamily="34" charset="0"/>
                <a:hlinkClick r:id="rId6"/>
              </a:rPr>
              <a:t> </a:t>
            </a:r>
            <a:r>
              <a:rPr lang="es-MX" dirty="0" err="1">
                <a:solidFill>
                  <a:srgbClr val="00B0F0"/>
                </a:solidFill>
                <a:latin typeface="Arial" pitchFamily="34" charset="0"/>
                <a:cs typeface="Arial" pitchFamily="34" charset="0"/>
                <a:hlinkClick r:id="rId6"/>
              </a:rPr>
              <a:t>Manohar</a:t>
            </a:r>
            <a:r>
              <a:rPr lang="es-MX" dirty="0">
                <a:solidFill>
                  <a:srgbClr val="00B0F0"/>
                </a:solidFill>
                <a:latin typeface="Arial" pitchFamily="34" charset="0"/>
                <a:cs typeface="Arial" pitchFamily="34" charset="0"/>
                <a:hlinkClick r:id="rId6"/>
              </a:rPr>
              <a:t> ; </a:t>
            </a:r>
            <a:r>
              <a:rPr lang="es-MX" dirty="0" err="1">
                <a:solidFill>
                  <a:srgbClr val="00B0F0"/>
                </a:solidFill>
                <a:latin typeface="Arial" pitchFamily="34" charset="0"/>
                <a:cs typeface="Arial" pitchFamily="34" charset="0"/>
                <a:hlinkClick r:id="rId6"/>
              </a:rPr>
              <a:t>tr</a:t>
            </a:r>
            <a:r>
              <a:rPr lang="es-MX" dirty="0">
                <a:solidFill>
                  <a:srgbClr val="00B0F0"/>
                </a:solidFill>
                <a:latin typeface="Arial" pitchFamily="34" charset="0"/>
                <a:cs typeface="Arial" pitchFamily="34" charset="0"/>
                <a:hlinkClick r:id="rId6"/>
              </a:rPr>
              <a:t>. Raymundo Hugo Rangel </a:t>
            </a:r>
            <a:r>
              <a:rPr lang="es-MX" dirty="0" err="1">
                <a:solidFill>
                  <a:srgbClr val="00B0F0"/>
                </a:solidFill>
                <a:latin typeface="Arial" pitchFamily="34" charset="0"/>
                <a:cs typeface="Arial" pitchFamily="34" charset="0"/>
                <a:hlinkClick r:id="rId6"/>
              </a:rPr>
              <a:t>Gutierrez</a:t>
            </a:r>
            <a:endParaRPr lang="es-MX" dirty="0">
              <a:solidFill>
                <a:srgbClr val="00B0F0"/>
              </a:solidFill>
              <a:latin typeface="Arial" pitchFamily="34" charset="0"/>
              <a:cs typeface="Arial" pitchFamily="34" charset="0"/>
            </a:endParaRPr>
          </a:p>
          <a:p>
            <a:pPr marL="285750" indent="-285750">
              <a:buFont typeface="Arial" panose="020B0604020202020204" pitchFamily="34" charset="0"/>
              <a:buChar char="•"/>
            </a:pPr>
            <a:r>
              <a:rPr lang="es-MX" dirty="0">
                <a:solidFill>
                  <a:srgbClr val="00B0F0"/>
                </a:solidFill>
                <a:latin typeface="Arial" pitchFamily="34" charset="0"/>
                <a:cs typeface="Arial" pitchFamily="34" charset="0"/>
                <a:hlinkClick r:id="rId7" action="ppaction://hlinksldjump"/>
              </a:rPr>
              <a:t>Conjuntos y estructuras / </a:t>
            </a:r>
            <a:r>
              <a:rPr lang="es-MX" dirty="0" err="1">
                <a:solidFill>
                  <a:srgbClr val="00B0F0"/>
                </a:solidFill>
                <a:latin typeface="Arial" pitchFamily="34" charset="0"/>
                <a:cs typeface="Arial" pitchFamily="34" charset="0"/>
                <a:hlinkClick r:id="rId7" action="ppaction://hlinksldjump"/>
              </a:rPr>
              <a:t>Alvaro</a:t>
            </a:r>
            <a:r>
              <a:rPr lang="es-MX" dirty="0">
                <a:solidFill>
                  <a:srgbClr val="00B0F0"/>
                </a:solidFill>
                <a:latin typeface="Arial" pitchFamily="34" charset="0"/>
                <a:cs typeface="Arial" pitchFamily="34" charset="0"/>
                <a:hlinkClick r:id="rId7" action="ppaction://hlinksldjump"/>
              </a:rPr>
              <a:t> Pinzón Escamilla</a:t>
            </a:r>
            <a:endParaRPr lang="es-MX" dirty="0">
              <a:solidFill>
                <a:srgbClr val="00B0F0"/>
              </a:solidFill>
              <a:latin typeface="Arial" pitchFamily="34" charset="0"/>
              <a:cs typeface="Arial" pitchFamily="34" charset="0"/>
            </a:endParaRPr>
          </a:p>
          <a:p>
            <a:endParaRPr lang="es-MX" sz="1400" b="1" dirty="0"/>
          </a:p>
          <a:p>
            <a:endParaRPr lang="es-MX" dirty="0" smtClean="0"/>
          </a:p>
        </p:txBody>
      </p:sp>
      <p:sp>
        <p:nvSpPr>
          <p:cNvPr id="7" name="6 Flecha derecha">
            <a:hlinkClick r:id="rId8"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extLst>
      <p:ext uri="{BB962C8B-B14F-4D97-AF65-F5344CB8AC3E}">
        <p14:creationId xmlns:p14="http://schemas.microsoft.com/office/powerpoint/2010/main" xmlns="" val="80712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270938" y="6227380"/>
            <a:ext cx="3463159" cy="376139"/>
          </a:xfrm>
          <a:prstGeom prst="rect">
            <a:avLst/>
          </a:prstGeom>
        </p:spPr>
        <p:txBody>
          <a:bodyPr wrap="square">
            <a:spAutoFit/>
          </a:bodyPr>
          <a:lstStyle/>
          <a:p>
            <a:r>
              <a:rPr lang="es-MX" b="1" dirty="0" smtClean="0"/>
              <a:t>Teoría de la </a:t>
            </a:r>
            <a:r>
              <a:rPr lang="es-MX" b="1" dirty="0" err="1" smtClean="0"/>
              <a:t>computabilidad</a:t>
            </a:r>
            <a:r>
              <a:rPr lang="es-MX" b="1" dirty="0" smtClean="0"/>
              <a:t>. </a:t>
            </a:r>
            <a:endParaRPr lang="es-MX" b="1" dirty="0"/>
          </a:p>
        </p:txBody>
      </p:sp>
      <p:pic>
        <p:nvPicPr>
          <p:cNvPr id="49154" name="Picture 2" descr="Resultado de imagen para Lógica gif">
            <a:hlinkClick r:id="rId2" action="ppaction://hlinksldjump"/>
          </p:cNvPr>
          <p:cNvPicPr>
            <a:picLocks noChangeAspect="1" noChangeArrowheads="1" noCrop="1"/>
          </p:cNvPicPr>
          <p:nvPr/>
        </p:nvPicPr>
        <p:blipFill>
          <a:blip r:embed="rId3"/>
          <a:srcRect/>
          <a:stretch>
            <a:fillRect/>
          </a:stretch>
        </p:blipFill>
        <p:spPr bwMode="auto">
          <a:xfrm>
            <a:off x="896554" y="2144109"/>
            <a:ext cx="1906971" cy="1906971"/>
          </a:xfrm>
          <a:prstGeom prst="rect">
            <a:avLst/>
          </a:prstGeom>
          <a:noFill/>
        </p:spPr>
      </p:pic>
      <p:sp>
        <p:nvSpPr>
          <p:cNvPr id="6" name="5 Rectángulo"/>
          <p:cNvSpPr/>
          <p:nvPr/>
        </p:nvSpPr>
        <p:spPr>
          <a:xfrm>
            <a:off x="490991" y="4064141"/>
            <a:ext cx="2941831" cy="646331"/>
          </a:xfrm>
          <a:prstGeom prst="rect">
            <a:avLst/>
          </a:prstGeom>
        </p:spPr>
        <p:txBody>
          <a:bodyPr wrap="none">
            <a:spAutoFit/>
          </a:bodyPr>
          <a:lstStyle/>
          <a:p>
            <a:r>
              <a:rPr lang="es-MX" b="1" dirty="0" smtClean="0"/>
              <a:t>Lógica proposicional y</a:t>
            </a:r>
          </a:p>
          <a:p>
            <a:r>
              <a:rPr lang="es-MX" b="1" dirty="0" smtClean="0"/>
              <a:t> cálculo de predicados. </a:t>
            </a:r>
            <a:endParaRPr lang="es-MX" b="1" dirty="0"/>
          </a:p>
        </p:txBody>
      </p:sp>
      <p:sp>
        <p:nvSpPr>
          <p:cNvPr id="7" name="6 Rectángulo"/>
          <p:cNvSpPr/>
          <p:nvPr/>
        </p:nvSpPr>
        <p:spPr>
          <a:xfrm>
            <a:off x="4252000" y="3906485"/>
            <a:ext cx="2842445" cy="646331"/>
          </a:xfrm>
          <a:prstGeom prst="rect">
            <a:avLst/>
          </a:prstGeom>
        </p:spPr>
        <p:txBody>
          <a:bodyPr wrap="none">
            <a:spAutoFit/>
          </a:bodyPr>
          <a:lstStyle/>
          <a:p>
            <a:r>
              <a:rPr lang="es-MX" b="1" dirty="0" smtClean="0"/>
              <a:t>Conjuntos, relaciones y </a:t>
            </a:r>
          </a:p>
          <a:p>
            <a:r>
              <a:rPr lang="es-MX" b="1" dirty="0" smtClean="0"/>
              <a:t>pruebas matemáticas. </a:t>
            </a:r>
            <a:endParaRPr lang="es-MX" b="1" dirty="0"/>
          </a:p>
        </p:txBody>
      </p:sp>
      <p:pic>
        <p:nvPicPr>
          <p:cNvPr id="49156" name="Picture 4" descr="Resultado de imagen para conjuntos matematicos gif">
            <a:hlinkClick r:id="rId4" action="ppaction://hlinksldjump"/>
          </p:cNvPr>
          <p:cNvPicPr>
            <a:picLocks noChangeAspect="1" noChangeArrowheads="1"/>
          </p:cNvPicPr>
          <p:nvPr/>
        </p:nvPicPr>
        <p:blipFill>
          <a:blip r:embed="rId5"/>
          <a:srcRect/>
          <a:stretch>
            <a:fillRect/>
          </a:stretch>
        </p:blipFill>
        <p:spPr bwMode="auto">
          <a:xfrm>
            <a:off x="4412264" y="2317530"/>
            <a:ext cx="2475103" cy="1650069"/>
          </a:xfrm>
          <a:prstGeom prst="rect">
            <a:avLst/>
          </a:prstGeom>
          <a:noFill/>
        </p:spPr>
      </p:pic>
      <p:sp>
        <p:nvSpPr>
          <p:cNvPr id="9" name="8 Rectángulo"/>
          <p:cNvSpPr/>
          <p:nvPr/>
        </p:nvSpPr>
        <p:spPr>
          <a:xfrm>
            <a:off x="7876765" y="4064141"/>
            <a:ext cx="2678938" cy="369332"/>
          </a:xfrm>
          <a:prstGeom prst="rect">
            <a:avLst/>
          </a:prstGeom>
        </p:spPr>
        <p:txBody>
          <a:bodyPr wrap="none">
            <a:spAutoFit/>
          </a:bodyPr>
          <a:lstStyle/>
          <a:p>
            <a:r>
              <a:rPr lang="es-MX" b="1" dirty="0" smtClean="0"/>
              <a:t>Sistemas algebraicos. </a:t>
            </a:r>
            <a:endParaRPr lang="es-MX" b="1" dirty="0"/>
          </a:p>
        </p:txBody>
      </p:sp>
      <p:pic>
        <p:nvPicPr>
          <p:cNvPr id="49158" name="Picture 6" descr="Resultado de imagen para sistemas algebraicos">
            <a:hlinkClick r:id="rId6" action="ppaction://hlinksldjump"/>
          </p:cNvPr>
          <p:cNvPicPr>
            <a:picLocks noChangeAspect="1" noChangeArrowheads="1"/>
          </p:cNvPicPr>
          <p:nvPr/>
        </p:nvPicPr>
        <p:blipFill>
          <a:blip r:embed="rId7"/>
          <a:srcRect/>
          <a:stretch>
            <a:fillRect/>
          </a:stretch>
        </p:blipFill>
        <p:spPr bwMode="auto">
          <a:xfrm>
            <a:off x="7675728" y="2380593"/>
            <a:ext cx="3336524" cy="1772362"/>
          </a:xfrm>
          <a:prstGeom prst="rect">
            <a:avLst/>
          </a:prstGeom>
          <a:noFill/>
        </p:spPr>
      </p:pic>
      <p:sp>
        <p:nvSpPr>
          <p:cNvPr id="11" name="10 Rectángulo"/>
          <p:cNvSpPr/>
          <p:nvPr/>
        </p:nvSpPr>
        <p:spPr>
          <a:xfrm>
            <a:off x="2004482" y="6255548"/>
            <a:ext cx="2318263" cy="369332"/>
          </a:xfrm>
          <a:prstGeom prst="rect">
            <a:avLst/>
          </a:prstGeom>
        </p:spPr>
        <p:txBody>
          <a:bodyPr wrap="none">
            <a:spAutoFit/>
          </a:bodyPr>
          <a:lstStyle/>
          <a:p>
            <a:r>
              <a:rPr lang="es-MX" b="1" dirty="0" smtClean="0"/>
              <a:t>Teoría de gráficas. </a:t>
            </a:r>
            <a:endParaRPr lang="es-MX" b="1" dirty="0"/>
          </a:p>
        </p:txBody>
      </p:sp>
      <p:pic>
        <p:nvPicPr>
          <p:cNvPr id="49160" name="Picture 8" descr="Resultado de imagen para Teoría de gráficas. gif">
            <a:hlinkClick r:id="rId8" action="ppaction://hlinksldjump"/>
          </p:cNvPr>
          <p:cNvPicPr>
            <a:picLocks noChangeAspect="1" noChangeArrowheads="1"/>
          </p:cNvPicPr>
          <p:nvPr/>
        </p:nvPicPr>
        <p:blipFill>
          <a:blip r:embed="rId9"/>
          <a:srcRect/>
          <a:stretch>
            <a:fillRect/>
          </a:stretch>
        </p:blipFill>
        <p:spPr bwMode="auto">
          <a:xfrm>
            <a:off x="2425810" y="4840015"/>
            <a:ext cx="1484500" cy="1508837"/>
          </a:xfrm>
          <a:prstGeom prst="rect">
            <a:avLst/>
          </a:prstGeom>
          <a:noFill/>
        </p:spPr>
      </p:pic>
      <p:pic>
        <p:nvPicPr>
          <p:cNvPr id="49162" name="Picture 10" descr="Resultado de imagen para Teoría de la computabilidad.">
            <a:hlinkClick r:id="rId10" action="ppaction://hlinksldjump"/>
          </p:cNvPr>
          <p:cNvPicPr>
            <a:picLocks noChangeAspect="1" noChangeArrowheads="1"/>
          </p:cNvPicPr>
          <p:nvPr/>
        </p:nvPicPr>
        <p:blipFill>
          <a:blip r:embed="rId11"/>
          <a:srcRect/>
          <a:stretch>
            <a:fillRect/>
          </a:stretch>
        </p:blipFill>
        <p:spPr bwMode="auto">
          <a:xfrm>
            <a:off x="5862692" y="4824247"/>
            <a:ext cx="2256550" cy="1448841"/>
          </a:xfrm>
          <a:prstGeom prst="rect">
            <a:avLst/>
          </a:prstGeom>
          <a:noFill/>
        </p:spPr>
      </p:pic>
      <p:sp>
        <p:nvSpPr>
          <p:cNvPr id="15" name="14 Flecha derecha">
            <a:hlinkClick r:id="rId12"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
        <p:nvSpPr>
          <p:cNvPr id="16" name="15 CuadroTexto"/>
          <p:cNvSpPr txBox="1"/>
          <p:nvPr/>
        </p:nvSpPr>
        <p:spPr>
          <a:xfrm>
            <a:off x="2885090" y="1056290"/>
            <a:ext cx="6542689" cy="646331"/>
          </a:xfrm>
          <a:prstGeom prst="rect">
            <a:avLst/>
          </a:prstGeom>
          <a:noFill/>
        </p:spPr>
        <p:txBody>
          <a:bodyPr wrap="square" rtlCol="0">
            <a:spAutoFit/>
          </a:bodyPr>
          <a:lstStyle/>
          <a:p>
            <a:r>
              <a:rPr lang="es-MX" sz="3600" b="1" dirty="0" smtClean="0">
                <a:solidFill>
                  <a:schemeClr val="bg1"/>
                </a:solidFill>
                <a:latin typeface="Arial" pitchFamily="34" charset="0"/>
                <a:cs typeface="Arial" pitchFamily="34" charset="0"/>
              </a:rPr>
              <a:t>¿Que tema deseas buscar?</a:t>
            </a:r>
            <a:endParaRPr lang="es-MX" sz="36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Lógica gif"/>
          <p:cNvPicPr>
            <a:picLocks noChangeAspect="1" noChangeArrowheads="1" noCrop="1"/>
          </p:cNvPicPr>
          <p:nvPr/>
        </p:nvPicPr>
        <p:blipFill>
          <a:blip r:embed="rId2"/>
          <a:srcRect/>
          <a:stretch>
            <a:fillRect/>
          </a:stretch>
        </p:blipFill>
        <p:spPr bwMode="auto">
          <a:xfrm>
            <a:off x="470885" y="331075"/>
            <a:ext cx="1906971" cy="1906971"/>
          </a:xfrm>
          <a:prstGeom prst="rect">
            <a:avLst/>
          </a:prstGeom>
          <a:noFill/>
        </p:spPr>
      </p:pic>
      <p:sp>
        <p:nvSpPr>
          <p:cNvPr id="5" name="4 Rectángulo"/>
          <p:cNvSpPr/>
          <p:nvPr/>
        </p:nvSpPr>
        <p:spPr>
          <a:xfrm>
            <a:off x="3123832" y="706086"/>
            <a:ext cx="6477367" cy="954107"/>
          </a:xfrm>
          <a:prstGeom prst="rect">
            <a:avLst/>
          </a:prstGeom>
        </p:spPr>
        <p:txBody>
          <a:bodyPr wrap="square">
            <a:spAutoFit/>
          </a:bodyPr>
          <a:lstStyle/>
          <a:p>
            <a:r>
              <a:rPr lang="es-MX" sz="2800" b="1" dirty="0" smtClean="0">
                <a:solidFill>
                  <a:schemeClr val="bg1"/>
                </a:solidFill>
                <a:latin typeface="Arial" pitchFamily="34" charset="0"/>
                <a:cs typeface="Arial" pitchFamily="34" charset="0"/>
              </a:rPr>
              <a:t>Lógica proposicional y</a:t>
            </a:r>
          </a:p>
          <a:p>
            <a:r>
              <a:rPr lang="es-MX" sz="2800" b="1" dirty="0" smtClean="0">
                <a:solidFill>
                  <a:schemeClr val="bg1"/>
                </a:solidFill>
                <a:latin typeface="Arial" pitchFamily="34" charset="0"/>
                <a:cs typeface="Arial" pitchFamily="34" charset="0"/>
              </a:rPr>
              <a:t> cálculo de predicados. </a:t>
            </a:r>
            <a:endParaRPr lang="es-MX" sz="2800" b="1" dirty="0">
              <a:solidFill>
                <a:schemeClr val="bg1"/>
              </a:solidFill>
              <a:latin typeface="Arial" pitchFamily="34" charset="0"/>
              <a:cs typeface="Arial" pitchFamily="34" charset="0"/>
            </a:endParaRPr>
          </a:p>
        </p:txBody>
      </p:sp>
      <p:sp>
        <p:nvSpPr>
          <p:cNvPr id="6" name="5 CuadroTexto"/>
          <p:cNvSpPr txBox="1"/>
          <p:nvPr/>
        </p:nvSpPr>
        <p:spPr>
          <a:xfrm>
            <a:off x="646386" y="2475186"/>
            <a:ext cx="4114800" cy="400110"/>
          </a:xfrm>
          <a:prstGeom prst="rect">
            <a:avLst/>
          </a:prstGeom>
          <a:noFill/>
        </p:spPr>
        <p:txBody>
          <a:bodyPr wrap="square" rtlCol="0">
            <a:spAutoFit/>
          </a:bodyPr>
          <a:lstStyle/>
          <a:p>
            <a:r>
              <a:rPr lang="es-MX" sz="2000" b="1" dirty="0" smtClean="0">
                <a:latin typeface="Arial" pitchFamily="34" charset="0"/>
                <a:cs typeface="Arial" pitchFamily="34" charset="0"/>
              </a:rPr>
              <a:t>Libros relacionados al tema:</a:t>
            </a:r>
            <a:endParaRPr lang="es-MX" sz="2000" b="1" dirty="0">
              <a:latin typeface="Arial" pitchFamily="34" charset="0"/>
              <a:cs typeface="Arial" pitchFamily="34" charset="0"/>
            </a:endParaRPr>
          </a:p>
        </p:txBody>
      </p:sp>
      <p:sp>
        <p:nvSpPr>
          <p:cNvPr id="7" name="6 Rectángulo"/>
          <p:cNvSpPr/>
          <p:nvPr/>
        </p:nvSpPr>
        <p:spPr>
          <a:xfrm>
            <a:off x="336332" y="2886637"/>
            <a:ext cx="12055366" cy="4254050"/>
          </a:xfrm>
          <a:prstGeom prst="rect">
            <a:avLst/>
          </a:prstGeom>
        </p:spPr>
        <p:txBody>
          <a:bodyPr wrap="square">
            <a:spAutoFit/>
          </a:bodyPr>
          <a:lstStyle/>
          <a:p>
            <a:pPr fontAlgn="base">
              <a:tabLst>
                <a:tab pos="2152650" algn="l"/>
              </a:tabLst>
            </a:pPr>
            <a:r>
              <a:rPr lang="es-MX" sz="1200" b="1" u="sng" dirty="0" err="1" smtClean="0">
                <a:latin typeface="Arial" pitchFamily="34" charset="0"/>
                <a:ea typeface="Helvetica Neue"/>
                <a:cs typeface="Arial" pitchFamily="34" charset="0"/>
                <a:hlinkClick r:id="rId3" action="ppaction://hlinksldjump"/>
              </a:rPr>
              <a:t>Algorithms</a:t>
            </a:r>
            <a:r>
              <a:rPr lang="es-MX" sz="1200" b="1" u="sng" dirty="0" smtClean="0">
                <a:latin typeface="Arial" pitchFamily="34" charset="0"/>
                <a:ea typeface="Helvetica Neue"/>
                <a:cs typeface="Arial" pitchFamily="34" charset="0"/>
                <a:hlinkClick r:id="rId3" action="ppaction://hlinksldjump"/>
              </a:rPr>
              <a:t> : </a:t>
            </a:r>
            <a:r>
              <a:rPr lang="es-MX" sz="1200" b="1" u="sng" dirty="0" err="1" smtClean="0">
                <a:latin typeface="Arial" pitchFamily="34" charset="0"/>
                <a:ea typeface="Helvetica Neue"/>
                <a:cs typeface="Arial" pitchFamily="34" charset="0"/>
                <a:hlinkClick r:id="rId3" action="ppaction://hlinksldjump"/>
              </a:rPr>
              <a:t>sequential</a:t>
            </a:r>
            <a:r>
              <a:rPr lang="es-MX" sz="1200" b="1" u="sng" dirty="0" smtClean="0">
                <a:latin typeface="Arial" pitchFamily="34" charset="0"/>
                <a:ea typeface="Helvetica Neue"/>
                <a:cs typeface="Arial" pitchFamily="34" charset="0"/>
                <a:hlinkClick r:id="rId3" action="ppaction://hlinksldjump"/>
              </a:rPr>
              <a:t>, </a:t>
            </a:r>
            <a:r>
              <a:rPr lang="es-MX" sz="1200" b="1" u="sng" dirty="0" err="1" smtClean="0">
                <a:latin typeface="Arial" pitchFamily="34" charset="0"/>
                <a:ea typeface="Helvetica Neue"/>
                <a:cs typeface="Arial" pitchFamily="34" charset="0"/>
                <a:hlinkClick r:id="rId3" action="ppaction://hlinksldjump"/>
              </a:rPr>
              <a:t>parallel</a:t>
            </a:r>
            <a:r>
              <a:rPr lang="es-MX" sz="1200" b="1" u="sng" dirty="0" smtClean="0">
                <a:latin typeface="Arial" pitchFamily="34" charset="0"/>
                <a:ea typeface="Helvetica Neue"/>
                <a:cs typeface="Arial" pitchFamily="34" charset="0"/>
                <a:hlinkClick r:id="rId3" action="ppaction://hlinksldjump"/>
              </a:rPr>
              <a:t>, and </a:t>
            </a:r>
            <a:r>
              <a:rPr lang="es-MX" sz="1200" b="1" u="sng" dirty="0" err="1" smtClean="0">
                <a:latin typeface="Arial" pitchFamily="34" charset="0"/>
                <a:ea typeface="Helvetica Neue"/>
                <a:cs typeface="Arial" pitchFamily="34" charset="0"/>
                <a:hlinkClick r:id="rId3" action="ppaction://hlinksldjump"/>
              </a:rPr>
              <a:t>distributed</a:t>
            </a:r>
            <a:r>
              <a:rPr lang="es-MX" sz="1200" b="1" u="sng" dirty="0" smtClean="0">
                <a:latin typeface="Arial" pitchFamily="34" charset="0"/>
                <a:ea typeface="Helvetica Neue"/>
                <a:cs typeface="Arial" pitchFamily="34" charset="0"/>
                <a:hlinkClick r:id="rId3" action="ppaction://hlinksldjump"/>
              </a:rPr>
              <a:t> / Kenneth A. Berman </a:t>
            </a:r>
            <a:r>
              <a:rPr lang="es-MX" sz="1200" b="1" u="sng" dirty="0" err="1" smtClean="0">
                <a:latin typeface="Arial" pitchFamily="34" charset="0"/>
                <a:ea typeface="Helvetica Neue"/>
                <a:cs typeface="Arial" pitchFamily="34" charset="0"/>
                <a:hlinkClick r:id="rId3" action="ppaction://hlinksldjump"/>
              </a:rPr>
              <a:t>andJerome</a:t>
            </a:r>
            <a:r>
              <a:rPr lang="es-MX" sz="1200" b="1" u="sng" dirty="0" smtClean="0">
                <a:latin typeface="Arial" pitchFamily="34" charset="0"/>
                <a:ea typeface="Helvetica Neue"/>
                <a:cs typeface="Arial" pitchFamily="34" charset="0"/>
                <a:hlinkClick r:id="rId3" action="ppaction://hlinksldjump"/>
              </a:rPr>
              <a:t> L. Paul</a:t>
            </a:r>
            <a:endParaRPr lang="es-MX" sz="1200" b="1" dirty="0" smtClean="0">
              <a:latin typeface="Arial" pitchFamily="34" charset="0"/>
              <a:ea typeface="Calibri"/>
              <a:cs typeface="Arial" pitchFamily="34" charset="0"/>
            </a:endParaRPr>
          </a:p>
          <a:p>
            <a:r>
              <a:rPr lang="es-MX" sz="1200" b="1" dirty="0" smtClean="0">
                <a:latin typeface="Arial" pitchFamily="34" charset="0"/>
                <a:ea typeface="Calibri"/>
                <a:cs typeface="Arial" pitchFamily="34" charset="0"/>
                <a:hlinkClick r:id="rId4" action="ppaction://hlinksldjump"/>
              </a:rPr>
              <a:t>Conceptos elementales de lógica informática / Nelson Becerra </a:t>
            </a:r>
            <a:endParaRPr lang="es-MX" sz="1200" b="1" dirty="0" smtClean="0">
              <a:latin typeface="Arial" pitchFamily="34" charset="0"/>
              <a:ea typeface="Calibri"/>
              <a:cs typeface="Arial" pitchFamily="34" charset="0"/>
            </a:endParaRPr>
          </a:p>
          <a:p>
            <a:r>
              <a:rPr lang="es-MX" sz="1200" b="1" dirty="0" smtClean="0">
                <a:latin typeface="Arial" pitchFamily="34" charset="0"/>
                <a:ea typeface="Calibri"/>
                <a:cs typeface="Arial" pitchFamily="34" charset="0"/>
                <a:hlinkClick r:id="rId5" action="ppaction://hlinksldjump"/>
              </a:rPr>
              <a:t>Conjuntos y estructuras / </a:t>
            </a:r>
            <a:r>
              <a:rPr lang="es-MX" sz="1200" b="1" dirty="0" err="1" smtClean="0">
                <a:latin typeface="Arial" pitchFamily="34" charset="0"/>
                <a:ea typeface="Calibri"/>
                <a:cs typeface="Arial" pitchFamily="34" charset="0"/>
                <a:hlinkClick r:id="rId5" action="ppaction://hlinksldjump"/>
              </a:rPr>
              <a:t>Alvaro</a:t>
            </a:r>
            <a:r>
              <a:rPr lang="es-MX" sz="1200" b="1" dirty="0" smtClean="0">
                <a:latin typeface="Arial" pitchFamily="34" charset="0"/>
                <a:ea typeface="Calibri"/>
                <a:cs typeface="Arial" pitchFamily="34" charset="0"/>
                <a:hlinkClick r:id="rId5" action="ppaction://hlinksldjump"/>
              </a:rPr>
              <a:t> Pinzón Escamilla</a:t>
            </a:r>
            <a:endParaRPr lang="es-MX" sz="1200" b="1" dirty="0" smtClean="0">
              <a:latin typeface="Arial" pitchFamily="34" charset="0"/>
              <a:ea typeface="Calibri"/>
              <a:cs typeface="Arial" pitchFamily="34" charset="0"/>
            </a:endParaRPr>
          </a:p>
          <a:p>
            <a:pPr marL="16097250" algn="r" fontAlgn="base">
              <a:lnSpc>
                <a:spcPct val="100000"/>
              </a:lnSpc>
              <a:spcAft>
                <a:spcPts val="0"/>
              </a:spcAft>
            </a:pPr>
            <a:r>
              <a:rPr lang="es-MX" sz="1200" b="1" dirty="0" smtClean="0">
                <a:latin typeface="Arial" pitchFamily="34" charset="0"/>
                <a:ea typeface="Times New Roman"/>
                <a:cs typeface="Arial" pitchFamily="34" charset="0"/>
                <a:hlinkClick r:id="rId6" action="ppaction://hlinksldjump"/>
              </a:rPr>
              <a:t>D</a:t>
            </a:r>
            <a:endParaRPr lang="es-MX" sz="1200" b="1" dirty="0" smtClean="0">
              <a:latin typeface="Arial" pitchFamily="34" charset="0"/>
              <a:ea typeface="Calibri"/>
              <a:cs typeface="Arial" pitchFamily="34" charset="0"/>
              <a:hlinkClick r:id="rId6" action="ppaction://hlinksldjump"/>
            </a:endParaRPr>
          </a:p>
          <a:p>
            <a:r>
              <a:rPr lang="es-MX" sz="1200" b="1" dirty="0" smtClean="0">
                <a:latin typeface="Arial" pitchFamily="34" charset="0"/>
                <a:ea typeface="Helvetica Neue"/>
                <a:cs typeface="Arial" pitchFamily="34" charset="0"/>
                <a:hlinkClick r:id="rId6" action="ppaction://hlinksldjump"/>
              </a:rPr>
              <a:t>Elementos</a:t>
            </a:r>
            <a:r>
              <a:rPr lang="es-MX" sz="1200" b="1" u="sng" dirty="0" smtClean="0">
                <a:latin typeface="Arial" pitchFamily="34" charset="0"/>
                <a:ea typeface="Helvetica Neue"/>
                <a:cs typeface="Arial" pitchFamily="34" charset="0"/>
                <a:hlinkClick r:id="rId6" action="ppaction://hlinksldjump"/>
              </a:rPr>
              <a:t> </a:t>
            </a:r>
            <a:r>
              <a:rPr lang="es-MX" sz="1200" b="1" dirty="0" smtClean="0">
                <a:latin typeface="Arial" pitchFamily="34" charset="0"/>
                <a:ea typeface="Helvetica Neue"/>
                <a:cs typeface="Arial" pitchFamily="34" charset="0"/>
                <a:hlinkClick r:id="rId6" action="ppaction://hlinksldjump"/>
              </a:rPr>
              <a:t>de</a:t>
            </a:r>
            <a:r>
              <a:rPr lang="es-MX" sz="1200" b="1" u="sng" dirty="0" smtClean="0">
                <a:latin typeface="Arial" pitchFamily="34" charset="0"/>
                <a:ea typeface="Helvetica Neue"/>
                <a:cs typeface="Arial" pitchFamily="34" charset="0"/>
                <a:hlinkClick r:id="rId6" action="ppaction://hlinksldjump"/>
              </a:rPr>
              <a:t> </a:t>
            </a:r>
            <a:r>
              <a:rPr lang="es-MX" sz="1200" b="1" dirty="0" err="1" smtClean="0">
                <a:latin typeface="Arial" pitchFamily="34" charset="0"/>
                <a:ea typeface="Helvetica Neue"/>
                <a:cs typeface="Arial" pitchFamily="34" charset="0"/>
                <a:hlinkClick r:id="rId6" action="ppaction://hlinksldjump"/>
              </a:rPr>
              <a:t>matematicas</a:t>
            </a:r>
            <a:r>
              <a:rPr lang="es-MX" sz="1200" b="1" u="sng" dirty="0" smtClean="0">
                <a:latin typeface="Arial" pitchFamily="34" charset="0"/>
                <a:ea typeface="Helvetica Neue"/>
                <a:cs typeface="Arial" pitchFamily="34" charset="0"/>
                <a:hlinkClick r:id="rId6" action="ppaction://hlinksldjump"/>
              </a:rPr>
              <a:t> </a:t>
            </a:r>
            <a:r>
              <a:rPr lang="es-MX" sz="1200" b="1" dirty="0" smtClean="0">
                <a:latin typeface="Arial" pitchFamily="34" charset="0"/>
                <a:ea typeface="Helvetica Neue"/>
                <a:cs typeface="Arial" pitchFamily="34" charset="0"/>
                <a:hlinkClick r:id="rId6" action="ppaction://hlinksldjump"/>
              </a:rPr>
              <a:t>discretas</a:t>
            </a:r>
            <a:r>
              <a:rPr lang="es-MX" sz="1200" b="1" u="sng" dirty="0" smtClean="0">
                <a:latin typeface="Arial" pitchFamily="34" charset="0"/>
                <a:ea typeface="Helvetica Neue"/>
                <a:cs typeface="Arial" pitchFamily="34" charset="0"/>
                <a:hlinkClick r:id="rId6" action="ppaction://hlinksldjump"/>
              </a:rPr>
              <a:t> / </a:t>
            </a:r>
            <a:r>
              <a:rPr lang="es-MX" sz="1200" b="1" dirty="0" smtClean="0">
                <a:latin typeface="Arial" pitchFamily="34" charset="0"/>
                <a:ea typeface="Helvetica Neue"/>
                <a:cs typeface="Arial" pitchFamily="34" charset="0"/>
                <a:hlinkClick r:id="rId6" action="ppaction://hlinksldjump"/>
              </a:rPr>
              <a:t>C</a:t>
            </a:r>
            <a:r>
              <a:rPr lang="es-MX" sz="1200" b="1" u="sng" dirty="0" smtClean="0">
                <a:latin typeface="Arial" pitchFamily="34" charset="0"/>
                <a:ea typeface="Helvetica Neue"/>
                <a:cs typeface="Arial" pitchFamily="34" charset="0"/>
                <a:hlinkClick r:id="rId6" action="ppaction://hlinksldjump"/>
              </a:rPr>
              <a:t>. </a:t>
            </a:r>
            <a:r>
              <a:rPr lang="es-MX" sz="1200" b="1" dirty="0" smtClean="0">
                <a:latin typeface="Arial" pitchFamily="34" charset="0"/>
                <a:ea typeface="Helvetica Neue"/>
                <a:cs typeface="Arial" pitchFamily="34" charset="0"/>
                <a:hlinkClick r:id="rId6" action="ppaction://hlinksldjump"/>
              </a:rPr>
              <a:t>L</a:t>
            </a:r>
            <a:r>
              <a:rPr lang="es-MX" sz="1200" b="1" u="sng" dirty="0" smtClean="0">
                <a:latin typeface="Arial" pitchFamily="34" charset="0"/>
                <a:ea typeface="Helvetica Neue"/>
                <a:cs typeface="Arial" pitchFamily="34" charset="0"/>
                <a:hlinkClick r:id="rId6" action="ppaction://hlinksldjump"/>
              </a:rPr>
              <a:t>. </a:t>
            </a:r>
            <a:r>
              <a:rPr lang="es-MX" sz="1200" b="1" dirty="0" err="1" smtClean="0">
                <a:latin typeface="Arial" pitchFamily="34" charset="0"/>
                <a:ea typeface="Helvetica Neue"/>
                <a:cs typeface="Arial" pitchFamily="34" charset="0"/>
                <a:hlinkClick r:id="rId6" action="ppaction://hlinksldjump"/>
              </a:rPr>
              <a:t>Liu</a:t>
            </a:r>
            <a:r>
              <a:rPr lang="es-MX" sz="1200" b="1" u="sng" dirty="0" smtClean="0">
                <a:latin typeface="Arial" pitchFamily="34" charset="0"/>
                <a:ea typeface="Helvetica Neue"/>
                <a:cs typeface="Arial" pitchFamily="34" charset="0"/>
                <a:hlinkClick r:id="rId6" action="ppaction://hlinksldjump"/>
              </a:rPr>
              <a:t> ; </a:t>
            </a:r>
            <a:r>
              <a:rPr lang="es-MX" sz="1200" b="1" u="sng" dirty="0" err="1" smtClean="0">
                <a:latin typeface="Arial" pitchFamily="34" charset="0"/>
                <a:ea typeface="Helvetica Neue"/>
                <a:cs typeface="Arial" pitchFamily="34" charset="0"/>
                <a:hlinkClick r:id="rId6" action="ppaction://hlinksldjump"/>
              </a:rPr>
              <a:t>tr</a:t>
            </a:r>
            <a:r>
              <a:rPr lang="es-MX" sz="1200" b="1" u="sng" dirty="0" smtClean="0">
                <a:latin typeface="Arial" pitchFamily="34" charset="0"/>
                <a:ea typeface="Helvetica Neue"/>
                <a:cs typeface="Arial" pitchFamily="34" charset="0"/>
                <a:hlinkClick r:id="rId6" action="ppaction://hlinksldjump"/>
              </a:rPr>
              <a:t>. Luis Armando </a:t>
            </a:r>
            <a:r>
              <a:rPr lang="es-MX" sz="1200" b="1" u="sng" dirty="0" err="1" smtClean="0">
                <a:latin typeface="Arial" pitchFamily="34" charset="0"/>
                <a:ea typeface="Helvetica Neue"/>
                <a:cs typeface="Arial" pitchFamily="34" charset="0"/>
                <a:hlinkClick r:id="rId6" action="ppaction://hlinksldjump"/>
              </a:rPr>
              <a:t>Diaz</a:t>
            </a:r>
            <a:r>
              <a:rPr lang="es-MX" sz="1200" b="1" u="sng" dirty="0" smtClean="0">
                <a:latin typeface="Arial" pitchFamily="34" charset="0"/>
                <a:ea typeface="Helvetica Neue"/>
                <a:cs typeface="Arial" pitchFamily="34" charset="0"/>
                <a:hlinkClick r:id="rId6" action="ppaction://hlinksldjump"/>
              </a:rPr>
              <a:t> Torres</a:t>
            </a:r>
            <a:endParaRPr lang="es-MX" sz="1200" b="1" dirty="0" smtClean="0">
              <a:latin typeface="Arial" pitchFamily="34" charset="0"/>
              <a:ea typeface="Times New Roman"/>
              <a:cs typeface="Arial" pitchFamily="34" charset="0"/>
            </a:endParaRPr>
          </a:p>
          <a:p>
            <a:r>
              <a:rPr lang="es-MX" sz="1200" b="1" dirty="0" smtClean="0">
                <a:latin typeface="Arial" pitchFamily="34" charset="0"/>
                <a:ea typeface="Calibri"/>
                <a:cs typeface="Arial" pitchFamily="34" charset="0"/>
                <a:hlinkClick r:id="rId7" action="ppaction://hlinksldjump"/>
              </a:rPr>
              <a:t>Estructuras de </a:t>
            </a:r>
            <a:r>
              <a:rPr lang="es-MX" sz="1200" b="1" dirty="0" err="1" smtClean="0">
                <a:latin typeface="Arial" pitchFamily="34" charset="0"/>
                <a:ea typeface="Calibri"/>
                <a:cs typeface="Arial" pitchFamily="34" charset="0"/>
                <a:hlinkClick r:id="rId7" action="ppaction://hlinksldjump"/>
              </a:rPr>
              <a:t>matematicas</a:t>
            </a:r>
            <a:r>
              <a:rPr lang="es-MX" sz="1200" b="1" dirty="0" smtClean="0">
                <a:latin typeface="Arial" pitchFamily="34" charset="0"/>
                <a:ea typeface="Calibri"/>
                <a:cs typeface="Arial" pitchFamily="34" charset="0"/>
                <a:hlinkClick r:id="rId7" action="ppaction://hlinksldjump"/>
              </a:rPr>
              <a:t> discretas para la </a:t>
            </a:r>
            <a:r>
              <a:rPr lang="es-MX" sz="1200" b="1" dirty="0" err="1" smtClean="0">
                <a:latin typeface="Arial" pitchFamily="34" charset="0"/>
                <a:ea typeface="Calibri"/>
                <a:cs typeface="Arial" pitchFamily="34" charset="0"/>
                <a:hlinkClick r:id="rId7" action="ppaction://hlinksldjump"/>
              </a:rPr>
              <a:t>computacion</a:t>
            </a:r>
            <a:r>
              <a:rPr lang="es-MX" sz="1200" b="1" dirty="0" smtClean="0">
                <a:latin typeface="Arial" pitchFamily="34" charset="0"/>
                <a:ea typeface="Calibri"/>
                <a:cs typeface="Arial" pitchFamily="34" charset="0"/>
                <a:hlinkClick r:id="rId7" action="ppaction://hlinksldjump"/>
              </a:rPr>
              <a:t> / Bernard </a:t>
            </a:r>
            <a:r>
              <a:rPr lang="es-MX" sz="1200" b="1" dirty="0" err="1" smtClean="0">
                <a:latin typeface="Arial" pitchFamily="34" charset="0"/>
                <a:ea typeface="Calibri"/>
                <a:cs typeface="Arial" pitchFamily="34" charset="0"/>
                <a:hlinkClick r:id="rId7" action="ppaction://hlinksldjump"/>
              </a:rPr>
              <a:t>Kolman</a:t>
            </a:r>
            <a:r>
              <a:rPr lang="es-MX" sz="1200" b="1" dirty="0" smtClean="0">
                <a:latin typeface="Arial" pitchFamily="34" charset="0"/>
                <a:ea typeface="Calibri"/>
                <a:cs typeface="Arial" pitchFamily="34" charset="0"/>
                <a:hlinkClick r:id="rId7" action="ppaction://hlinksldjump"/>
              </a:rPr>
              <a:t>, Robert C. </a:t>
            </a:r>
            <a:r>
              <a:rPr lang="es-MX" sz="1200" b="1" dirty="0" err="1" smtClean="0">
                <a:latin typeface="Arial" pitchFamily="34" charset="0"/>
                <a:ea typeface="Calibri"/>
                <a:cs typeface="Arial" pitchFamily="34" charset="0"/>
                <a:hlinkClick r:id="rId7" action="ppaction://hlinksldjump"/>
              </a:rPr>
              <a:t>Busby</a:t>
            </a:r>
            <a:r>
              <a:rPr lang="es-MX" sz="1200" b="1" dirty="0" smtClean="0">
                <a:latin typeface="Arial" pitchFamily="34" charset="0"/>
                <a:ea typeface="Calibri"/>
                <a:cs typeface="Arial" pitchFamily="34" charset="0"/>
                <a:hlinkClick r:id="rId7" action="ppaction://hlinksldjump"/>
              </a:rPr>
              <a:t>, Sharon Ross ; </a:t>
            </a:r>
            <a:r>
              <a:rPr lang="es-MX" sz="1200" b="1" dirty="0" err="1" smtClean="0">
                <a:latin typeface="Arial" pitchFamily="34" charset="0"/>
                <a:ea typeface="Calibri"/>
                <a:cs typeface="Arial" pitchFamily="34" charset="0"/>
                <a:hlinkClick r:id="rId7" action="ppaction://hlinksldjump"/>
              </a:rPr>
              <a:t>tr</a:t>
            </a:r>
            <a:r>
              <a:rPr lang="es-MX" sz="1200" b="1" dirty="0" smtClean="0">
                <a:latin typeface="Arial" pitchFamily="34" charset="0"/>
                <a:ea typeface="Calibri"/>
                <a:cs typeface="Arial" pitchFamily="34" charset="0"/>
                <a:hlinkClick r:id="rId7" action="ppaction://hlinksldjump"/>
              </a:rPr>
              <a:t>. Oscar Alfredo Palmas Velasco</a:t>
            </a:r>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hlinkClick r:id="rId8" action="ppaction://hlinksldjump"/>
              </a:rPr>
              <a:t>Elementary symbolic logic / By w. </a:t>
            </a:r>
            <a:r>
              <a:rPr lang="en-US" sz="1200" b="1" dirty="0" err="1" smtClean="0">
                <a:latin typeface="Arial" pitchFamily="34" charset="0"/>
                <a:cs typeface="Arial" pitchFamily="34" charset="0"/>
                <a:hlinkClick r:id="rId8" action="ppaction://hlinksldjump"/>
              </a:rPr>
              <a:t>gustason</a:t>
            </a:r>
            <a:r>
              <a:rPr lang="en-US" sz="1200" b="1" dirty="0" smtClean="0">
                <a:latin typeface="Arial" pitchFamily="34" charset="0"/>
                <a:cs typeface="Arial" pitchFamily="34" charset="0"/>
                <a:hlinkClick r:id="rId8" action="ppaction://hlinksldjump"/>
              </a:rPr>
              <a:t> and d. e. </a:t>
            </a:r>
            <a:r>
              <a:rPr lang="en-US" sz="1200" b="1" dirty="0" err="1" smtClean="0">
                <a:latin typeface="Arial" pitchFamily="34" charset="0"/>
                <a:cs typeface="Arial" pitchFamily="34" charset="0"/>
                <a:hlinkClick r:id="rId8" action="ppaction://hlinksldjump"/>
              </a:rPr>
              <a:t>ulrich</a:t>
            </a:r>
            <a:r>
              <a:rPr lang="en-US" sz="1200" b="1" dirty="0" smtClean="0">
                <a:latin typeface="Arial" pitchFamily="34" charset="0"/>
                <a:cs typeface="Arial" pitchFamily="34" charset="0"/>
                <a:hlinkClick r:id="rId8" action="ppaction://hlinksldjump"/>
              </a:rPr>
              <a:t>.</a:t>
            </a:r>
            <a:endParaRPr lang="es-MX" sz="1200" b="1" dirty="0" smtClean="0">
              <a:latin typeface="Arial" pitchFamily="34" charset="0"/>
              <a:ea typeface="Calibri"/>
              <a:cs typeface="Arial" pitchFamily="34" charset="0"/>
            </a:endParaRPr>
          </a:p>
          <a:p>
            <a:r>
              <a:rPr lang="es-MX" sz="1200" b="1" dirty="0" smtClean="0">
                <a:hlinkClick r:id="rId9" action="ppaction://hlinksldjump"/>
              </a:rPr>
              <a:t>Estructuras discretas : lógica proposicional y cálculo de predicados : cuaderno de ejercicios / Orlando Zaldívar Esquivel, Orlando Zaldívar </a:t>
            </a:r>
            <a:r>
              <a:rPr lang="es-MX" sz="1200" b="1" dirty="0" err="1" smtClean="0">
                <a:hlinkClick r:id="rId9" action="ppaction://hlinksldjump"/>
              </a:rPr>
              <a:t>Zamorategui</a:t>
            </a:r>
            <a:endParaRPr lang="es-MX" sz="1200" b="1" dirty="0" smtClean="0"/>
          </a:p>
          <a:p>
            <a:r>
              <a:rPr lang="es-MX" sz="1200" b="1" dirty="0" smtClean="0">
                <a:latin typeface="Arial" pitchFamily="34" charset="0"/>
                <a:ea typeface="Calibri"/>
                <a:cs typeface="Arial" pitchFamily="34" charset="0"/>
                <a:hlinkClick r:id="rId10" action="ppaction://hlinksldjump"/>
              </a:rPr>
              <a:t>GRASSMANN, </a:t>
            </a:r>
            <a:r>
              <a:rPr lang="es-MX" sz="1200" b="1" dirty="0" err="1" smtClean="0">
                <a:latin typeface="Arial" pitchFamily="34" charset="0"/>
                <a:ea typeface="Calibri"/>
                <a:cs typeface="Arial" pitchFamily="34" charset="0"/>
                <a:hlinkClick r:id="rId10" action="ppaction://hlinksldjump"/>
              </a:rPr>
              <a:t>Winfried</a:t>
            </a:r>
            <a:r>
              <a:rPr lang="es-MX" sz="1200" b="1" dirty="0" smtClean="0">
                <a:latin typeface="Arial" pitchFamily="34" charset="0"/>
                <a:ea typeface="Calibri"/>
                <a:cs typeface="Arial" pitchFamily="34" charset="0"/>
                <a:hlinkClick r:id="rId10" action="ppaction://hlinksldjump"/>
              </a:rPr>
              <a:t> K, TREMBLAY, J. P. Matemática discreta y lógica </a:t>
            </a:r>
            <a:r>
              <a:rPr lang="es-MX" sz="1200" b="1" dirty="0" err="1" smtClean="0">
                <a:latin typeface="Arial" pitchFamily="34" charset="0"/>
                <a:ea typeface="Times New Roman"/>
                <a:cs typeface="Arial" pitchFamily="34" charset="0"/>
                <a:hlinkClick r:id="rId10" action="ppaction://hlinksldjump"/>
              </a:rPr>
              <a:t>Idioma</a:t>
            </a:r>
            <a:r>
              <a:rPr lang="es-MX" sz="1200" b="1" dirty="0" err="1" smtClean="0">
                <a:latin typeface="Arial" pitchFamily="34" charset="0"/>
                <a:ea typeface="Calibri"/>
                <a:cs typeface="Arial" pitchFamily="34" charset="0"/>
                <a:hlinkClick r:id="rId10" action="ppaction://hlinksldjump"/>
              </a:rPr>
              <a:t>Introducción</a:t>
            </a:r>
            <a:r>
              <a:rPr lang="es-MX" sz="1200" b="1" dirty="0" smtClean="0">
                <a:latin typeface="Arial" pitchFamily="34" charset="0"/>
                <a:ea typeface="Calibri"/>
                <a:cs typeface="Arial" pitchFamily="34" charset="0"/>
                <a:hlinkClick r:id="rId10" action="ppaction://hlinksldjump"/>
              </a:rPr>
              <a:t> a la </a:t>
            </a:r>
            <a:r>
              <a:rPr lang="es-MX" sz="1200" b="1" dirty="0" err="1" smtClean="0">
                <a:latin typeface="Arial" pitchFamily="34" charset="0"/>
                <a:ea typeface="Calibri"/>
                <a:cs typeface="Arial" pitchFamily="34" charset="0"/>
                <a:hlinkClick r:id="rId10" action="ppaction://hlinksldjump"/>
              </a:rPr>
              <a:t>teoría</a:t>
            </a:r>
            <a:r>
              <a:rPr lang="es-MX" sz="1200" b="1" dirty="0" smtClean="0">
                <a:latin typeface="Arial" pitchFamily="34" charset="0"/>
                <a:ea typeface="Calibri"/>
                <a:cs typeface="Arial" pitchFamily="34" charset="0"/>
                <a:hlinkClick r:id="rId10" action="ppaction://hlinksldjump"/>
              </a:rPr>
              <a:t> de la </a:t>
            </a:r>
            <a:r>
              <a:rPr lang="es-MX" sz="1200" b="1" dirty="0" err="1" smtClean="0">
                <a:latin typeface="Arial" pitchFamily="34" charset="0"/>
                <a:ea typeface="Calibri"/>
                <a:cs typeface="Arial" pitchFamily="34" charset="0"/>
                <a:hlinkClick r:id="rId10" action="ppaction://hlinksldjump"/>
              </a:rPr>
              <a:t>computabilidad</a:t>
            </a:r>
            <a:endParaRPr lang="es-MX" sz="1200" b="1" dirty="0" smtClean="0">
              <a:latin typeface="Arial" pitchFamily="34" charset="0"/>
              <a:ea typeface="Calibri"/>
              <a:cs typeface="Arial" pitchFamily="34" charset="0"/>
            </a:endParaRPr>
          </a:p>
          <a:p>
            <a:r>
              <a:rPr lang="es-MX" sz="1200" b="1" dirty="0" err="1" smtClean="0">
                <a:latin typeface="Arial" pitchFamily="34" charset="0"/>
                <a:ea typeface="Calibri"/>
                <a:cs typeface="Arial" pitchFamily="34" charset="0"/>
                <a:hlinkClick r:id="rId11" action="ppaction://hlinksldjump"/>
              </a:rPr>
              <a:t>Introduccion</a:t>
            </a:r>
            <a:r>
              <a:rPr lang="es-MX" sz="1200" b="1" dirty="0" smtClean="0">
                <a:latin typeface="Arial" pitchFamily="34" charset="0"/>
                <a:ea typeface="Calibri"/>
                <a:cs typeface="Arial" pitchFamily="34" charset="0"/>
                <a:hlinkClick r:id="rId11" action="ppaction://hlinksldjump"/>
              </a:rPr>
              <a:t> a la </a:t>
            </a:r>
            <a:r>
              <a:rPr lang="es-MX" sz="1200" b="1" dirty="0" err="1" smtClean="0">
                <a:latin typeface="Arial" pitchFamily="34" charset="0"/>
                <a:ea typeface="Calibri"/>
                <a:cs typeface="Arial" pitchFamily="34" charset="0"/>
                <a:hlinkClick r:id="rId11" action="ppaction://hlinksldjump"/>
              </a:rPr>
              <a:t>logica</a:t>
            </a:r>
            <a:r>
              <a:rPr lang="es-MX" sz="1200" b="1" dirty="0" smtClean="0">
                <a:latin typeface="Arial" pitchFamily="34" charset="0"/>
                <a:ea typeface="Calibri"/>
                <a:cs typeface="Arial" pitchFamily="34" charset="0"/>
                <a:hlinkClick r:id="rId11" action="ppaction://hlinksldjump"/>
              </a:rPr>
              <a:t> deductiva y </a:t>
            </a:r>
            <a:r>
              <a:rPr lang="es-MX" sz="1200" b="1" dirty="0" err="1" smtClean="0">
                <a:latin typeface="Arial" pitchFamily="34" charset="0"/>
                <a:ea typeface="Calibri"/>
                <a:cs typeface="Arial" pitchFamily="34" charset="0"/>
                <a:hlinkClick r:id="rId11" action="ppaction://hlinksldjump"/>
              </a:rPr>
              <a:t>teoria</a:t>
            </a:r>
            <a:r>
              <a:rPr lang="es-MX" sz="1200" b="1" dirty="0" smtClean="0">
                <a:latin typeface="Arial" pitchFamily="34" charset="0"/>
                <a:ea typeface="Calibri"/>
                <a:cs typeface="Arial" pitchFamily="34" charset="0"/>
                <a:hlinkClick r:id="rId11" action="ppaction://hlinksldjump"/>
              </a:rPr>
              <a:t> de los conjuntos / Javier Salazar resines</a:t>
            </a:r>
            <a:endParaRPr lang="es-MX" sz="1200" b="1" dirty="0" smtClean="0">
              <a:latin typeface="Arial" pitchFamily="34" charset="0"/>
              <a:ea typeface="Calibri"/>
              <a:cs typeface="Arial" pitchFamily="34" charset="0"/>
            </a:endParaRPr>
          </a:p>
          <a:p>
            <a:r>
              <a:rPr lang="es-MX" sz="1200" b="1" u="sng" dirty="0" err="1" smtClean="0">
                <a:latin typeface="Arial" pitchFamily="34" charset="0"/>
                <a:ea typeface="Helvetica Neue"/>
                <a:cs typeface="Arial" pitchFamily="34" charset="0"/>
                <a:hlinkClick r:id="rId12" action="ppaction://hlinksldjump"/>
              </a:rPr>
              <a:t>Introductory</a:t>
            </a:r>
            <a:r>
              <a:rPr lang="es-MX" sz="1200" b="1" u="sng" dirty="0" smtClean="0">
                <a:latin typeface="Arial" pitchFamily="34" charset="0"/>
                <a:ea typeface="Helvetica Neue"/>
                <a:cs typeface="Arial" pitchFamily="34" charset="0"/>
                <a:hlinkClick r:id="rId12" action="ppaction://hlinksldjump"/>
              </a:rPr>
              <a:t> </a:t>
            </a:r>
            <a:r>
              <a:rPr lang="es-MX" sz="1200" b="1" u="sng" dirty="0" err="1" smtClean="0">
                <a:latin typeface="Arial" pitchFamily="34" charset="0"/>
                <a:ea typeface="Helvetica Neue"/>
                <a:cs typeface="Arial" pitchFamily="34" charset="0"/>
                <a:hlinkClick r:id="rId12" action="ppaction://hlinksldjump"/>
              </a:rPr>
              <a:t>discrete</a:t>
            </a:r>
            <a:r>
              <a:rPr lang="es-MX" sz="1200" b="1" u="sng" dirty="0" smtClean="0">
                <a:latin typeface="Arial" pitchFamily="34" charset="0"/>
                <a:ea typeface="Helvetica Neue"/>
                <a:cs typeface="Arial" pitchFamily="34" charset="0"/>
                <a:hlinkClick r:id="rId12" action="ppaction://hlinksldjump"/>
              </a:rPr>
              <a:t> </a:t>
            </a:r>
            <a:r>
              <a:rPr lang="es-MX" sz="1200" b="1" u="sng" dirty="0" err="1" smtClean="0">
                <a:latin typeface="Arial" pitchFamily="34" charset="0"/>
                <a:ea typeface="Helvetica Neue"/>
                <a:cs typeface="Arial" pitchFamily="34" charset="0"/>
                <a:hlinkClick r:id="rId12" action="ppaction://hlinksldjump"/>
              </a:rPr>
              <a:t>mathematics</a:t>
            </a:r>
            <a:r>
              <a:rPr lang="es-MX" sz="1200" b="1" u="sng" dirty="0" smtClean="0">
                <a:latin typeface="Arial" pitchFamily="34" charset="0"/>
                <a:ea typeface="Helvetica Neue"/>
                <a:cs typeface="Arial" pitchFamily="34" charset="0"/>
                <a:hlinkClick r:id="rId12" action="ppaction://hlinksldjump"/>
              </a:rPr>
              <a:t> / V.K. </a:t>
            </a:r>
            <a:r>
              <a:rPr lang="es-MX" sz="1200" b="1" u="sng" dirty="0" err="1" smtClean="0">
                <a:latin typeface="Arial" pitchFamily="34" charset="0"/>
                <a:ea typeface="Helvetica Neue"/>
                <a:cs typeface="Arial" pitchFamily="34" charset="0"/>
                <a:hlinkClick r:id="rId12" action="ppaction://hlinksldjump"/>
              </a:rPr>
              <a:t>Balakrishnan</a:t>
            </a:r>
            <a:endParaRPr lang="es-MX" sz="1200" b="1" dirty="0" smtClean="0">
              <a:latin typeface="Arial" pitchFamily="34" charset="0"/>
              <a:ea typeface="Times New Roman"/>
              <a:cs typeface="Arial" pitchFamily="34" charset="0"/>
            </a:endParaRPr>
          </a:p>
          <a:p>
            <a:r>
              <a:rPr lang="es-MX" sz="1200" b="1" dirty="0" smtClean="0">
                <a:latin typeface="Arial" pitchFamily="34" charset="0"/>
                <a:ea typeface="Calibri"/>
                <a:cs typeface="Arial" pitchFamily="34" charset="0"/>
                <a:hlinkClick r:id="rId13" action="ppaction://hlinksldjump"/>
              </a:rPr>
              <a:t>Lógica simbólica para informáticos / Pascual Julián </a:t>
            </a:r>
            <a:r>
              <a:rPr lang="es-MX" sz="1200" b="1" dirty="0" err="1" smtClean="0">
                <a:latin typeface="Arial" pitchFamily="34" charset="0"/>
                <a:ea typeface="Calibri"/>
                <a:cs typeface="Arial" pitchFamily="34" charset="0"/>
                <a:hlinkClick r:id="rId13" action="ppaction://hlinksldjump"/>
              </a:rPr>
              <a:t>Iranzo</a:t>
            </a:r>
            <a:endParaRPr lang="es-MX" sz="1200" b="1" dirty="0" smtClean="0">
              <a:latin typeface="Arial" pitchFamily="34" charset="0"/>
              <a:ea typeface="Calibri"/>
              <a:cs typeface="Arial" pitchFamily="34" charset="0"/>
            </a:endParaRPr>
          </a:p>
          <a:p>
            <a:pPr fontAlgn="base"/>
            <a:r>
              <a:rPr lang="es-MX" sz="1200" b="1" u="sng" dirty="0" smtClean="0">
                <a:latin typeface="Arial" pitchFamily="34" charset="0"/>
                <a:ea typeface="Times New Roman"/>
                <a:cs typeface="Arial" pitchFamily="34" charset="0"/>
                <a:hlinkClick r:id="rId14" action="ppaction://hlinksldjump"/>
              </a:rPr>
              <a:t>Lógica y matemática : para ciencias de la computación / </a:t>
            </a:r>
            <a:r>
              <a:rPr lang="es-MX" sz="1200" b="1" dirty="0" smtClean="0">
                <a:latin typeface="Arial" pitchFamily="34" charset="0"/>
                <a:ea typeface="Times New Roman"/>
                <a:cs typeface="Arial" pitchFamily="34" charset="0"/>
                <a:hlinkClick r:id="rId14" action="ppaction://hlinksldjump"/>
              </a:rPr>
              <a:t>Fidel</a:t>
            </a:r>
            <a:r>
              <a:rPr lang="es-MX" sz="1200" b="1" u="sng" dirty="0" smtClean="0">
                <a:latin typeface="Arial" pitchFamily="34" charset="0"/>
                <a:ea typeface="Times New Roman"/>
                <a:cs typeface="Arial" pitchFamily="34" charset="0"/>
                <a:hlinkClick r:id="rId14" action="ppaction://hlinksldjump"/>
              </a:rPr>
              <a:t> </a:t>
            </a:r>
            <a:r>
              <a:rPr lang="es-MX" sz="1200" b="1" dirty="0" err="1" smtClean="0">
                <a:latin typeface="Arial" pitchFamily="34" charset="0"/>
                <a:ea typeface="Times New Roman"/>
                <a:cs typeface="Arial" pitchFamily="34" charset="0"/>
                <a:hlinkClick r:id="rId14" action="ppaction://hlinksldjump"/>
              </a:rPr>
              <a:t>Barboza</a:t>
            </a:r>
            <a:r>
              <a:rPr lang="es-MX" sz="1200" b="1" u="sng" dirty="0" smtClean="0">
                <a:latin typeface="Arial" pitchFamily="34" charset="0"/>
                <a:ea typeface="Times New Roman"/>
                <a:cs typeface="Arial" pitchFamily="34" charset="0"/>
                <a:hlinkClick r:id="rId14" action="ppaction://hlinksldjump"/>
              </a:rPr>
              <a:t> Gutiérrez</a:t>
            </a:r>
            <a:endParaRPr lang="es-MX" sz="1200" b="1" dirty="0" smtClean="0">
              <a:latin typeface="Arial" pitchFamily="34" charset="0"/>
              <a:ea typeface="Times New Roman"/>
              <a:cs typeface="Arial" pitchFamily="34" charset="0"/>
            </a:endParaRPr>
          </a:p>
          <a:p>
            <a:r>
              <a:rPr lang="es-MX" sz="1200" b="1" dirty="0" smtClean="0">
                <a:latin typeface="Arial" pitchFamily="34" charset="0"/>
                <a:ea typeface="Calibri"/>
                <a:cs typeface="Arial" pitchFamily="34" charset="0"/>
                <a:hlinkClick r:id="rId15" action="ppaction://hlinksldjump"/>
              </a:rPr>
              <a:t>Matemática discreta para la computación : nociones teóricas y problemas resueltos / Miguel Ángel García Muñoz</a:t>
            </a:r>
            <a:endParaRPr lang="es-MX" sz="1200" b="1" dirty="0" smtClean="0">
              <a:latin typeface="Arial" pitchFamily="34" charset="0"/>
              <a:ea typeface="Calibri"/>
              <a:cs typeface="Arial" pitchFamily="34" charset="0"/>
            </a:endParaRPr>
          </a:p>
          <a:p>
            <a:r>
              <a:rPr lang="es-MX" sz="1200" b="1" u="sng" dirty="0" smtClean="0">
                <a:latin typeface="Arial" pitchFamily="34" charset="0"/>
                <a:ea typeface="Helvetica Neue"/>
                <a:cs typeface="Arial" pitchFamily="34" charset="0"/>
                <a:hlinkClick r:id="rId16" action="ppaction://hlinksldjump"/>
              </a:rPr>
              <a:t>Matemática discreta y sus aplicaciones / Kenneth H. Rosen ; </a:t>
            </a:r>
            <a:r>
              <a:rPr lang="es-MX" sz="1200" b="1" u="sng" dirty="0" err="1" smtClean="0">
                <a:latin typeface="Arial" pitchFamily="34" charset="0"/>
                <a:ea typeface="Helvetica Neue"/>
                <a:cs typeface="Arial" pitchFamily="34" charset="0"/>
                <a:hlinkClick r:id="rId16" action="ppaction://hlinksldjump"/>
              </a:rPr>
              <a:t>tr</a:t>
            </a:r>
            <a:r>
              <a:rPr lang="es-MX" sz="1200" b="1" u="sng" dirty="0" smtClean="0">
                <a:latin typeface="Arial" pitchFamily="34" charset="0"/>
                <a:ea typeface="Helvetica Neue"/>
                <a:cs typeface="Arial" pitchFamily="34" charset="0"/>
                <a:hlinkClick r:id="rId16" action="ppaction://hlinksldjump"/>
              </a:rPr>
              <a:t>., José Manuel Pérez Morales ... [y otros.]</a:t>
            </a:r>
            <a:endParaRPr lang="es-MX" sz="1200" b="1" dirty="0" smtClean="0">
              <a:latin typeface="Arial" pitchFamily="34" charset="0"/>
              <a:ea typeface="Times New Roman"/>
              <a:cs typeface="Arial" pitchFamily="34" charset="0"/>
            </a:endParaRPr>
          </a:p>
          <a:p>
            <a:r>
              <a:rPr lang="es-MX" sz="1200" b="1" dirty="0" smtClean="0">
                <a:latin typeface="Arial" pitchFamily="34" charset="0"/>
                <a:ea typeface="Calibri"/>
                <a:cs typeface="Arial" pitchFamily="34" charset="0"/>
                <a:hlinkClick r:id="rId17" action="ppaction://hlinksldjump"/>
              </a:rPr>
              <a:t>Matemáticas discretas con aplicación a las ciencias de la computación</a:t>
            </a:r>
            <a:endParaRPr lang="es-MX" sz="1200" b="1" dirty="0" smtClean="0">
              <a:latin typeface="Arial" pitchFamily="34" charset="0"/>
              <a:ea typeface="Calibri"/>
              <a:cs typeface="Arial" pitchFamily="34" charset="0"/>
            </a:endParaRPr>
          </a:p>
          <a:p>
            <a:r>
              <a:rPr lang="es-MX" sz="1200" b="1" dirty="0" smtClean="0">
                <a:latin typeface="Arial" pitchFamily="34" charset="0"/>
                <a:ea typeface="Calibri"/>
                <a:cs typeface="Arial" pitchFamily="34" charset="0"/>
                <a:hlinkClick r:id="rId18" action="ppaction://hlinksldjump"/>
              </a:rPr>
              <a:t>Matemáticas discretas con teoría de gráficas y combinatoria / T. </a:t>
            </a:r>
            <a:r>
              <a:rPr lang="es-MX" sz="1200" b="1" dirty="0" err="1" smtClean="0">
                <a:latin typeface="Arial" pitchFamily="34" charset="0"/>
                <a:ea typeface="Calibri"/>
                <a:cs typeface="Arial" pitchFamily="34" charset="0"/>
                <a:hlinkClick r:id="rId18" action="ppaction://hlinksldjump"/>
              </a:rPr>
              <a:t>Veerarajan</a:t>
            </a:r>
            <a:r>
              <a:rPr lang="es-MX" sz="1200" b="1" dirty="0" smtClean="0">
                <a:latin typeface="Arial" pitchFamily="34" charset="0"/>
                <a:ea typeface="Calibri"/>
                <a:cs typeface="Arial" pitchFamily="34" charset="0"/>
                <a:hlinkClick r:id="rId18" action="ppaction://hlinksldjump"/>
              </a:rPr>
              <a:t> ; traducción, Gabriel Nagore C</a:t>
            </a:r>
            <a:r>
              <a:rPr lang="es-MX" sz="1200" b="1" dirty="0" smtClean="0">
                <a:latin typeface="Arial" pitchFamily="34" charset="0"/>
                <a:ea typeface="Calibri"/>
                <a:cs typeface="Arial" pitchFamily="34" charset="0"/>
                <a:hlinkClick r:id="rId18" action="ppaction://hlinksldjump"/>
              </a:rPr>
              <a:t>.</a:t>
            </a:r>
            <a:endParaRPr lang="es-MX" sz="1200" b="1" dirty="0" smtClean="0">
              <a:latin typeface="Arial" pitchFamily="34" charset="0"/>
              <a:ea typeface="Calibri"/>
              <a:cs typeface="Arial" pitchFamily="34" charset="0"/>
            </a:endParaRPr>
          </a:p>
          <a:p>
            <a:r>
              <a:rPr lang="es-MX" sz="1200" b="1" dirty="0" smtClean="0">
                <a:solidFill>
                  <a:srgbClr val="008080"/>
                </a:solidFill>
                <a:latin typeface="Arial" pitchFamily="34" charset="0"/>
                <a:cs typeface="Arial" pitchFamily="34" charset="0"/>
                <a:hlinkClick r:id="rId19" action="ppaction://hlinksldjump"/>
              </a:rPr>
              <a:t>Matemáticas discretas Edward R. </a:t>
            </a:r>
            <a:r>
              <a:rPr lang="es-MX" sz="1200" b="1" dirty="0" err="1" smtClean="0">
                <a:solidFill>
                  <a:srgbClr val="008080"/>
                </a:solidFill>
                <a:latin typeface="Arial" pitchFamily="34" charset="0"/>
                <a:cs typeface="Arial" pitchFamily="34" charset="0"/>
                <a:hlinkClick r:id="rId19" action="ppaction://hlinksldjump"/>
              </a:rPr>
              <a:t>Scheinerman</a:t>
            </a:r>
            <a:r>
              <a:rPr lang="es-MX" sz="1200" b="1" dirty="0" smtClean="0">
                <a:solidFill>
                  <a:srgbClr val="008080"/>
                </a:solidFill>
                <a:latin typeface="Arial" pitchFamily="34" charset="0"/>
                <a:cs typeface="Arial" pitchFamily="34" charset="0"/>
                <a:hlinkClick r:id="rId19" action="ppaction://hlinksldjump"/>
              </a:rPr>
              <a:t> ; traducción Virgilio </a:t>
            </a:r>
            <a:r>
              <a:rPr lang="es-MX" sz="1200" b="1" dirty="0" err="1" smtClean="0">
                <a:solidFill>
                  <a:srgbClr val="008080"/>
                </a:solidFill>
                <a:latin typeface="Arial" pitchFamily="34" charset="0"/>
                <a:cs typeface="Arial" pitchFamily="34" charset="0"/>
                <a:hlinkClick r:id="rId19" action="ppaction://hlinksldjump"/>
              </a:rPr>
              <a:t>Gonzalez</a:t>
            </a:r>
            <a:r>
              <a:rPr lang="es-MX" sz="1200" b="1" dirty="0" smtClean="0">
                <a:solidFill>
                  <a:srgbClr val="008080"/>
                </a:solidFill>
                <a:latin typeface="Arial" pitchFamily="34" charset="0"/>
                <a:cs typeface="Arial" pitchFamily="34" charset="0"/>
                <a:hlinkClick r:id="rId19" action="ppaction://hlinksldjump"/>
              </a:rPr>
              <a:t> Pozo</a:t>
            </a:r>
            <a:endParaRPr lang="es-MX" sz="1200" b="1" dirty="0" smtClean="0">
              <a:solidFill>
                <a:srgbClr val="008080"/>
              </a:solidFill>
              <a:latin typeface="Arial" pitchFamily="34" charset="0"/>
              <a:cs typeface="Arial" pitchFamily="34" charset="0"/>
            </a:endParaRPr>
          </a:p>
          <a:p>
            <a:endParaRPr lang="es-MX" sz="1200" b="1" dirty="0" smtClean="0">
              <a:latin typeface="Arial" pitchFamily="34" charset="0"/>
              <a:ea typeface="Calibri"/>
              <a:cs typeface="Arial" pitchFamily="34" charset="0"/>
            </a:endParaRPr>
          </a:p>
          <a:p>
            <a:endParaRPr lang="es-MX" sz="1200" b="1" dirty="0" smtClean="0">
              <a:latin typeface="Arial" pitchFamily="34" charset="0"/>
              <a:ea typeface="Calibri"/>
              <a:cs typeface="Arial" pitchFamily="34" charset="0"/>
            </a:endParaRPr>
          </a:p>
          <a:p>
            <a:endParaRPr lang="es-MX" sz="1200" b="1" dirty="0" smtClean="0">
              <a:latin typeface="Arial" pitchFamily="34" charset="0"/>
              <a:ea typeface="Calibri"/>
              <a:cs typeface="Arial" pitchFamily="34" charset="0"/>
            </a:endParaRPr>
          </a:p>
          <a:p>
            <a:endParaRPr lang="es-MX" sz="1200" b="1" dirty="0">
              <a:latin typeface="Arial" pitchFamily="34" charset="0"/>
              <a:ea typeface="Calibri"/>
              <a:cs typeface="Arial" pitchFamily="34" charset="0"/>
            </a:endParaRPr>
          </a:p>
        </p:txBody>
      </p:sp>
      <p:sp>
        <p:nvSpPr>
          <p:cNvPr id="9" name="Rectángulo 19"/>
          <p:cNvSpPr/>
          <p:nvPr/>
        </p:nvSpPr>
        <p:spPr>
          <a:xfrm>
            <a:off x="398574" y="3484041"/>
            <a:ext cx="6096000" cy="260328"/>
          </a:xfrm>
          <a:prstGeom prst="rect">
            <a:avLst/>
          </a:prstGeom>
        </p:spPr>
        <p:txBody>
          <a:bodyPr>
            <a:spAutoFit/>
          </a:bodyPr>
          <a:lstStyle/>
          <a:p>
            <a:pPr>
              <a:lnSpc>
                <a:spcPct val="107000"/>
              </a:lnSpc>
              <a:spcAft>
                <a:spcPts val="800"/>
              </a:spcAft>
            </a:pPr>
            <a:r>
              <a:rPr lang="es-MX" sz="1100" b="1" dirty="0" smtClean="0">
                <a:solidFill>
                  <a:srgbClr val="00B0F0"/>
                </a:solidFill>
                <a:latin typeface="Arial" panose="020B0604020202020204" pitchFamily="34" charset="0"/>
                <a:ea typeface="Calibri" panose="020F0502020204030204" pitchFamily="34" charset="0"/>
                <a:cs typeface="Arial" panose="020B0604020202020204" pitchFamily="34" charset="0"/>
                <a:hlinkClick r:id="rId4" action="ppaction://hlinksldjump"/>
              </a:rPr>
              <a:t>Conceptos elementales de lógica informática / Nelson Becerra Correa</a:t>
            </a:r>
            <a:endParaRPr lang="es-MX" sz="11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9 Flecha derecha">
            <a:hlinkClick r:id="rId20"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para conjuntos matematicos gif"/>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7465" y="472964"/>
            <a:ext cx="2475103" cy="1650069"/>
          </a:xfrm>
          <a:prstGeom prst="rect">
            <a:avLst/>
          </a:prstGeom>
          <a:noFill/>
        </p:spPr>
      </p:pic>
      <p:sp>
        <p:nvSpPr>
          <p:cNvPr id="6" name="5 Rectángulo"/>
          <p:cNvSpPr/>
          <p:nvPr/>
        </p:nvSpPr>
        <p:spPr>
          <a:xfrm>
            <a:off x="3536731" y="725242"/>
            <a:ext cx="6096000" cy="1077218"/>
          </a:xfrm>
          <a:prstGeom prst="rect">
            <a:avLst/>
          </a:prstGeom>
        </p:spPr>
        <p:txBody>
          <a:bodyPr>
            <a:spAutoFit/>
          </a:bodyPr>
          <a:lstStyle/>
          <a:p>
            <a:r>
              <a:rPr lang="es-MX" sz="3200" b="1" dirty="0" smtClean="0">
                <a:solidFill>
                  <a:schemeClr val="bg1"/>
                </a:solidFill>
                <a:latin typeface="Arial" pitchFamily="34" charset="0"/>
                <a:cs typeface="Arial" pitchFamily="34" charset="0"/>
              </a:rPr>
              <a:t>Conjuntos, relaciones y </a:t>
            </a:r>
          </a:p>
          <a:p>
            <a:r>
              <a:rPr lang="es-MX" sz="3200" b="1" dirty="0" smtClean="0">
                <a:solidFill>
                  <a:schemeClr val="bg1"/>
                </a:solidFill>
                <a:latin typeface="Arial" pitchFamily="34" charset="0"/>
                <a:cs typeface="Arial" pitchFamily="34" charset="0"/>
              </a:rPr>
              <a:t>pruebas. matemáticas </a:t>
            </a:r>
            <a:endParaRPr lang="es-MX" sz="3200" b="1" dirty="0">
              <a:solidFill>
                <a:schemeClr val="bg1"/>
              </a:solidFill>
              <a:latin typeface="Arial" pitchFamily="34" charset="0"/>
              <a:cs typeface="Arial" pitchFamily="34" charset="0"/>
            </a:endParaRPr>
          </a:p>
        </p:txBody>
      </p:sp>
      <p:sp>
        <p:nvSpPr>
          <p:cNvPr id="7" name="6 Rectángulo"/>
          <p:cNvSpPr/>
          <p:nvPr/>
        </p:nvSpPr>
        <p:spPr>
          <a:xfrm>
            <a:off x="888124" y="2963918"/>
            <a:ext cx="9144000" cy="3330720"/>
          </a:xfrm>
          <a:prstGeom prst="rect">
            <a:avLst/>
          </a:prstGeom>
        </p:spPr>
        <p:txBody>
          <a:bodyPr wrap="square">
            <a:spAutoFit/>
          </a:bodyPr>
          <a:lstStyle/>
          <a:p>
            <a:pPr fontAlgn="base">
              <a:tabLst>
                <a:tab pos="2152650" algn="l"/>
              </a:tabLst>
            </a:pPr>
            <a:r>
              <a:rPr lang="es-MX" sz="1200" b="1" u="sng" dirty="0" err="1" smtClean="0">
                <a:latin typeface="Arial" pitchFamily="34" charset="0"/>
                <a:ea typeface="Helvetica Neue"/>
                <a:cs typeface="Arial" pitchFamily="34" charset="0"/>
                <a:hlinkClick r:id="rId3" action="ppaction://hlinksldjump"/>
              </a:rPr>
              <a:t>Algorithms</a:t>
            </a:r>
            <a:r>
              <a:rPr lang="es-MX" sz="1200" b="1" u="sng" dirty="0" smtClean="0">
                <a:latin typeface="Arial" pitchFamily="34" charset="0"/>
                <a:ea typeface="Helvetica Neue"/>
                <a:cs typeface="Arial" pitchFamily="34" charset="0"/>
                <a:hlinkClick r:id="rId3" action="ppaction://hlinksldjump"/>
              </a:rPr>
              <a:t> : </a:t>
            </a:r>
            <a:r>
              <a:rPr lang="es-MX" sz="1200" b="1" u="sng" dirty="0" err="1" smtClean="0">
                <a:latin typeface="Arial" pitchFamily="34" charset="0"/>
                <a:ea typeface="Helvetica Neue"/>
                <a:cs typeface="Arial" pitchFamily="34" charset="0"/>
                <a:hlinkClick r:id="rId3" action="ppaction://hlinksldjump"/>
              </a:rPr>
              <a:t>sequential</a:t>
            </a:r>
            <a:r>
              <a:rPr lang="es-MX" sz="1200" b="1" u="sng" dirty="0" smtClean="0">
                <a:latin typeface="Arial" pitchFamily="34" charset="0"/>
                <a:ea typeface="Helvetica Neue"/>
                <a:cs typeface="Arial" pitchFamily="34" charset="0"/>
                <a:hlinkClick r:id="rId3" action="ppaction://hlinksldjump"/>
              </a:rPr>
              <a:t>, </a:t>
            </a:r>
            <a:r>
              <a:rPr lang="es-MX" sz="1200" b="1" u="sng" dirty="0" err="1" smtClean="0">
                <a:latin typeface="Arial" pitchFamily="34" charset="0"/>
                <a:ea typeface="Helvetica Neue"/>
                <a:cs typeface="Arial" pitchFamily="34" charset="0"/>
                <a:hlinkClick r:id="rId3" action="ppaction://hlinksldjump"/>
              </a:rPr>
              <a:t>parallel</a:t>
            </a:r>
            <a:r>
              <a:rPr lang="es-MX" sz="1200" b="1" u="sng" dirty="0" smtClean="0">
                <a:latin typeface="Arial" pitchFamily="34" charset="0"/>
                <a:ea typeface="Helvetica Neue"/>
                <a:cs typeface="Arial" pitchFamily="34" charset="0"/>
                <a:hlinkClick r:id="rId3" action="ppaction://hlinksldjump"/>
              </a:rPr>
              <a:t>, and </a:t>
            </a:r>
            <a:r>
              <a:rPr lang="es-MX" sz="1200" b="1" u="sng" dirty="0" err="1" smtClean="0">
                <a:latin typeface="Arial" pitchFamily="34" charset="0"/>
                <a:ea typeface="Helvetica Neue"/>
                <a:cs typeface="Arial" pitchFamily="34" charset="0"/>
                <a:hlinkClick r:id="rId3" action="ppaction://hlinksldjump"/>
              </a:rPr>
              <a:t>distributed</a:t>
            </a:r>
            <a:r>
              <a:rPr lang="es-MX" sz="1200" b="1" u="sng" dirty="0" smtClean="0">
                <a:latin typeface="Arial" pitchFamily="34" charset="0"/>
                <a:ea typeface="Helvetica Neue"/>
                <a:cs typeface="Arial" pitchFamily="34" charset="0"/>
                <a:hlinkClick r:id="rId3" action="ppaction://hlinksldjump"/>
              </a:rPr>
              <a:t> / Kenneth A. Berman </a:t>
            </a:r>
            <a:r>
              <a:rPr lang="es-MX" sz="1200" b="1" u="sng" dirty="0" err="1" smtClean="0">
                <a:latin typeface="Arial" pitchFamily="34" charset="0"/>
                <a:ea typeface="Helvetica Neue"/>
                <a:cs typeface="Arial" pitchFamily="34" charset="0"/>
                <a:hlinkClick r:id="rId3" action="ppaction://hlinksldjump"/>
              </a:rPr>
              <a:t>andJerome</a:t>
            </a:r>
            <a:r>
              <a:rPr lang="es-MX" sz="1200" b="1" u="sng" dirty="0" smtClean="0">
                <a:latin typeface="Arial" pitchFamily="34" charset="0"/>
                <a:ea typeface="Helvetica Neue"/>
                <a:cs typeface="Arial" pitchFamily="34" charset="0"/>
                <a:hlinkClick r:id="rId3" action="ppaction://hlinksldjump"/>
              </a:rPr>
              <a:t> L. Paul</a:t>
            </a:r>
            <a:endParaRPr lang="es-MX" sz="1200" b="1" dirty="0" smtClean="0">
              <a:latin typeface="Arial" pitchFamily="34" charset="0"/>
              <a:ea typeface="Calibri"/>
              <a:cs typeface="Arial" pitchFamily="34" charset="0"/>
            </a:endParaRPr>
          </a:p>
          <a:p>
            <a:r>
              <a:rPr lang="es-MX" sz="1200" b="1" dirty="0" smtClean="0">
                <a:latin typeface="Arial" pitchFamily="34" charset="0"/>
                <a:ea typeface="Calibri"/>
                <a:cs typeface="Arial" pitchFamily="34" charset="0"/>
                <a:hlinkClick r:id="rId4" action="ppaction://hlinksldjump"/>
              </a:rPr>
              <a:t>Conjuntos y estructuras / </a:t>
            </a:r>
            <a:r>
              <a:rPr lang="es-MX" sz="1200" b="1" dirty="0" err="1" smtClean="0">
                <a:latin typeface="Arial" pitchFamily="34" charset="0"/>
                <a:ea typeface="Calibri"/>
                <a:cs typeface="Arial" pitchFamily="34" charset="0"/>
                <a:hlinkClick r:id="rId4" action="ppaction://hlinksldjump"/>
              </a:rPr>
              <a:t>Alvaro</a:t>
            </a:r>
            <a:r>
              <a:rPr lang="es-MX" sz="1200" b="1" dirty="0" smtClean="0">
                <a:latin typeface="Arial" pitchFamily="34" charset="0"/>
                <a:ea typeface="Calibri"/>
                <a:cs typeface="Arial" pitchFamily="34" charset="0"/>
                <a:hlinkClick r:id="rId4" action="ppaction://hlinksldjump"/>
              </a:rPr>
              <a:t> Pinzón Escamilla</a:t>
            </a:r>
            <a:endParaRPr lang="es-MX" sz="1200" b="1" dirty="0" smtClean="0">
              <a:latin typeface="Arial" pitchFamily="34" charset="0"/>
              <a:ea typeface="Calibri"/>
              <a:cs typeface="Arial" pitchFamily="34" charset="0"/>
            </a:endParaRPr>
          </a:p>
          <a:p>
            <a:pPr marL="16097250" algn="r" fontAlgn="base">
              <a:lnSpc>
                <a:spcPct val="100000"/>
              </a:lnSpc>
              <a:spcAft>
                <a:spcPts val="0"/>
              </a:spcAft>
            </a:pPr>
            <a:r>
              <a:rPr lang="es-MX" sz="1200" b="1" dirty="0" smtClean="0">
                <a:latin typeface="Arial" pitchFamily="34" charset="0"/>
                <a:ea typeface="Times New Roman"/>
                <a:cs typeface="Arial" pitchFamily="34" charset="0"/>
                <a:hlinkClick r:id="rId5" action="ppaction://hlinksldjump"/>
              </a:rPr>
              <a:t>D</a:t>
            </a:r>
            <a:endParaRPr lang="es-MX" sz="1200" b="1" dirty="0" smtClean="0">
              <a:latin typeface="Arial" pitchFamily="34" charset="0"/>
              <a:ea typeface="Calibri"/>
              <a:cs typeface="Arial" pitchFamily="34" charset="0"/>
              <a:hlinkClick r:id="rId5" action="ppaction://hlinksldjump"/>
            </a:endParaRPr>
          </a:p>
          <a:p>
            <a:r>
              <a:rPr lang="es-MX" sz="1200" b="1" dirty="0" smtClean="0">
                <a:latin typeface="Arial" pitchFamily="34" charset="0"/>
                <a:ea typeface="Helvetica Neue"/>
                <a:cs typeface="Arial" pitchFamily="34" charset="0"/>
                <a:hlinkClick r:id="rId5" action="ppaction://hlinksldjump"/>
              </a:rPr>
              <a:t>Elementos</a:t>
            </a:r>
            <a:r>
              <a:rPr lang="es-MX" sz="1200" b="1" u="sng" dirty="0" smtClean="0">
                <a:latin typeface="Arial" pitchFamily="34" charset="0"/>
                <a:ea typeface="Helvetica Neue"/>
                <a:cs typeface="Arial" pitchFamily="34" charset="0"/>
                <a:hlinkClick r:id="rId5" action="ppaction://hlinksldjump"/>
              </a:rPr>
              <a:t> </a:t>
            </a:r>
            <a:r>
              <a:rPr lang="es-MX" sz="1200" b="1" dirty="0" smtClean="0">
                <a:latin typeface="Arial" pitchFamily="34" charset="0"/>
                <a:ea typeface="Helvetica Neue"/>
                <a:cs typeface="Arial" pitchFamily="34" charset="0"/>
                <a:hlinkClick r:id="rId5" action="ppaction://hlinksldjump"/>
              </a:rPr>
              <a:t>de</a:t>
            </a:r>
            <a:r>
              <a:rPr lang="es-MX" sz="1200" b="1" u="sng" dirty="0" smtClean="0">
                <a:latin typeface="Arial" pitchFamily="34" charset="0"/>
                <a:ea typeface="Helvetica Neue"/>
                <a:cs typeface="Arial" pitchFamily="34" charset="0"/>
                <a:hlinkClick r:id="rId5" action="ppaction://hlinksldjump"/>
              </a:rPr>
              <a:t> </a:t>
            </a:r>
            <a:r>
              <a:rPr lang="es-MX" sz="1200" b="1" dirty="0" err="1" smtClean="0">
                <a:latin typeface="Arial" pitchFamily="34" charset="0"/>
                <a:ea typeface="Helvetica Neue"/>
                <a:cs typeface="Arial" pitchFamily="34" charset="0"/>
                <a:hlinkClick r:id="rId5" action="ppaction://hlinksldjump"/>
              </a:rPr>
              <a:t>matematicas</a:t>
            </a:r>
            <a:r>
              <a:rPr lang="es-MX" sz="1200" b="1" u="sng" dirty="0" smtClean="0">
                <a:latin typeface="Arial" pitchFamily="34" charset="0"/>
                <a:ea typeface="Helvetica Neue"/>
                <a:cs typeface="Arial" pitchFamily="34" charset="0"/>
                <a:hlinkClick r:id="rId5" action="ppaction://hlinksldjump"/>
              </a:rPr>
              <a:t> </a:t>
            </a:r>
            <a:r>
              <a:rPr lang="es-MX" sz="1200" b="1" dirty="0" smtClean="0">
                <a:latin typeface="Arial" pitchFamily="34" charset="0"/>
                <a:ea typeface="Helvetica Neue"/>
                <a:cs typeface="Arial" pitchFamily="34" charset="0"/>
                <a:hlinkClick r:id="rId5" action="ppaction://hlinksldjump"/>
              </a:rPr>
              <a:t>discretas</a:t>
            </a:r>
            <a:r>
              <a:rPr lang="es-MX" sz="1200" b="1" u="sng" dirty="0" smtClean="0">
                <a:latin typeface="Arial" pitchFamily="34" charset="0"/>
                <a:ea typeface="Helvetica Neue"/>
                <a:cs typeface="Arial" pitchFamily="34" charset="0"/>
                <a:hlinkClick r:id="rId5" action="ppaction://hlinksldjump"/>
              </a:rPr>
              <a:t> / </a:t>
            </a:r>
            <a:r>
              <a:rPr lang="es-MX" sz="1200" b="1" dirty="0" smtClean="0">
                <a:latin typeface="Arial" pitchFamily="34" charset="0"/>
                <a:ea typeface="Helvetica Neue"/>
                <a:cs typeface="Arial" pitchFamily="34" charset="0"/>
                <a:hlinkClick r:id="rId5" action="ppaction://hlinksldjump"/>
              </a:rPr>
              <a:t>C</a:t>
            </a:r>
            <a:r>
              <a:rPr lang="es-MX" sz="1200" b="1" u="sng" dirty="0" smtClean="0">
                <a:latin typeface="Arial" pitchFamily="34" charset="0"/>
                <a:ea typeface="Helvetica Neue"/>
                <a:cs typeface="Arial" pitchFamily="34" charset="0"/>
                <a:hlinkClick r:id="rId5" action="ppaction://hlinksldjump"/>
              </a:rPr>
              <a:t>. </a:t>
            </a:r>
            <a:r>
              <a:rPr lang="es-MX" sz="1200" b="1" dirty="0" smtClean="0">
                <a:latin typeface="Arial" pitchFamily="34" charset="0"/>
                <a:ea typeface="Helvetica Neue"/>
                <a:cs typeface="Arial" pitchFamily="34" charset="0"/>
                <a:hlinkClick r:id="rId5" action="ppaction://hlinksldjump"/>
              </a:rPr>
              <a:t>L</a:t>
            </a:r>
            <a:r>
              <a:rPr lang="es-MX" sz="1200" b="1" u="sng" dirty="0" smtClean="0">
                <a:latin typeface="Arial" pitchFamily="34" charset="0"/>
                <a:ea typeface="Helvetica Neue"/>
                <a:cs typeface="Arial" pitchFamily="34" charset="0"/>
                <a:hlinkClick r:id="rId5" action="ppaction://hlinksldjump"/>
              </a:rPr>
              <a:t>. </a:t>
            </a:r>
            <a:r>
              <a:rPr lang="es-MX" sz="1200" b="1" dirty="0" err="1" smtClean="0">
                <a:latin typeface="Arial" pitchFamily="34" charset="0"/>
                <a:ea typeface="Helvetica Neue"/>
                <a:cs typeface="Arial" pitchFamily="34" charset="0"/>
                <a:hlinkClick r:id="rId5" action="ppaction://hlinksldjump"/>
              </a:rPr>
              <a:t>Liu</a:t>
            </a:r>
            <a:r>
              <a:rPr lang="es-MX" sz="1200" b="1" u="sng" dirty="0" smtClean="0">
                <a:latin typeface="Arial" pitchFamily="34" charset="0"/>
                <a:ea typeface="Helvetica Neue"/>
                <a:cs typeface="Arial" pitchFamily="34" charset="0"/>
                <a:hlinkClick r:id="rId5" action="ppaction://hlinksldjump"/>
              </a:rPr>
              <a:t> ; </a:t>
            </a:r>
            <a:r>
              <a:rPr lang="es-MX" sz="1200" b="1" u="sng" dirty="0" err="1" smtClean="0">
                <a:latin typeface="Arial" pitchFamily="34" charset="0"/>
                <a:ea typeface="Helvetica Neue"/>
                <a:cs typeface="Arial" pitchFamily="34" charset="0"/>
                <a:hlinkClick r:id="rId5" action="ppaction://hlinksldjump"/>
              </a:rPr>
              <a:t>tr</a:t>
            </a:r>
            <a:r>
              <a:rPr lang="es-MX" sz="1200" b="1" u="sng" dirty="0" smtClean="0">
                <a:latin typeface="Arial" pitchFamily="34" charset="0"/>
                <a:ea typeface="Helvetica Neue"/>
                <a:cs typeface="Arial" pitchFamily="34" charset="0"/>
                <a:hlinkClick r:id="rId5" action="ppaction://hlinksldjump"/>
              </a:rPr>
              <a:t>. Luis Armando </a:t>
            </a:r>
            <a:r>
              <a:rPr lang="es-MX" sz="1200" b="1" u="sng" dirty="0" err="1" smtClean="0">
                <a:latin typeface="Arial" pitchFamily="34" charset="0"/>
                <a:ea typeface="Helvetica Neue"/>
                <a:cs typeface="Arial" pitchFamily="34" charset="0"/>
                <a:hlinkClick r:id="rId5" action="ppaction://hlinksldjump"/>
              </a:rPr>
              <a:t>Diaz</a:t>
            </a:r>
            <a:r>
              <a:rPr lang="es-MX" sz="1200" b="1" u="sng" dirty="0" smtClean="0">
                <a:latin typeface="Arial" pitchFamily="34" charset="0"/>
                <a:ea typeface="Helvetica Neue"/>
                <a:cs typeface="Arial" pitchFamily="34" charset="0"/>
                <a:hlinkClick r:id="rId5" action="ppaction://hlinksldjump"/>
              </a:rPr>
              <a:t> Torres</a:t>
            </a:r>
            <a:endParaRPr lang="es-MX" sz="1200" b="1" dirty="0" smtClean="0">
              <a:latin typeface="Arial" pitchFamily="34" charset="0"/>
              <a:ea typeface="Times New Roman"/>
              <a:cs typeface="Arial" pitchFamily="34" charset="0"/>
            </a:endParaRPr>
          </a:p>
          <a:p>
            <a:r>
              <a:rPr lang="es-MX" sz="1200" b="1" dirty="0" smtClean="0">
                <a:latin typeface="Arial" pitchFamily="34" charset="0"/>
                <a:ea typeface="Calibri"/>
                <a:cs typeface="Arial" pitchFamily="34" charset="0"/>
                <a:hlinkClick r:id="rId6" action="ppaction://hlinksldjump"/>
              </a:rPr>
              <a:t>Estructuras de </a:t>
            </a:r>
            <a:r>
              <a:rPr lang="es-MX" sz="1200" b="1" dirty="0" err="1" smtClean="0">
                <a:latin typeface="Arial" pitchFamily="34" charset="0"/>
                <a:ea typeface="Calibri"/>
                <a:cs typeface="Arial" pitchFamily="34" charset="0"/>
                <a:hlinkClick r:id="rId6" action="ppaction://hlinksldjump"/>
              </a:rPr>
              <a:t>matematicas</a:t>
            </a:r>
            <a:r>
              <a:rPr lang="es-MX" sz="1200" b="1" dirty="0" smtClean="0">
                <a:latin typeface="Arial" pitchFamily="34" charset="0"/>
                <a:ea typeface="Calibri"/>
                <a:cs typeface="Arial" pitchFamily="34" charset="0"/>
                <a:hlinkClick r:id="rId6" action="ppaction://hlinksldjump"/>
              </a:rPr>
              <a:t> discretas para la </a:t>
            </a:r>
            <a:r>
              <a:rPr lang="es-MX" sz="1200" b="1" dirty="0" err="1" smtClean="0">
                <a:latin typeface="Arial" pitchFamily="34" charset="0"/>
                <a:ea typeface="Calibri"/>
                <a:cs typeface="Arial" pitchFamily="34" charset="0"/>
                <a:hlinkClick r:id="rId6" action="ppaction://hlinksldjump"/>
              </a:rPr>
              <a:t>computacion</a:t>
            </a:r>
            <a:r>
              <a:rPr lang="es-MX" sz="1200" b="1" dirty="0" smtClean="0">
                <a:latin typeface="Arial" pitchFamily="34" charset="0"/>
                <a:ea typeface="Calibri"/>
                <a:cs typeface="Arial" pitchFamily="34" charset="0"/>
                <a:hlinkClick r:id="rId6" action="ppaction://hlinksldjump"/>
              </a:rPr>
              <a:t> / Bernard </a:t>
            </a:r>
            <a:r>
              <a:rPr lang="es-MX" sz="1200" b="1" dirty="0" err="1" smtClean="0">
                <a:latin typeface="Arial" pitchFamily="34" charset="0"/>
                <a:ea typeface="Calibri"/>
                <a:cs typeface="Arial" pitchFamily="34" charset="0"/>
                <a:hlinkClick r:id="rId6" action="ppaction://hlinksldjump"/>
              </a:rPr>
              <a:t>Kolman</a:t>
            </a:r>
            <a:r>
              <a:rPr lang="es-MX" sz="1200" b="1" dirty="0" smtClean="0">
                <a:latin typeface="Arial" pitchFamily="34" charset="0"/>
                <a:ea typeface="Calibri"/>
                <a:cs typeface="Arial" pitchFamily="34" charset="0"/>
                <a:hlinkClick r:id="rId6" action="ppaction://hlinksldjump"/>
              </a:rPr>
              <a:t>, Robert C. </a:t>
            </a:r>
            <a:r>
              <a:rPr lang="es-MX" sz="1200" b="1" dirty="0" err="1" smtClean="0">
                <a:latin typeface="Arial" pitchFamily="34" charset="0"/>
                <a:ea typeface="Calibri"/>
                <a:cs typeface="Arial" pitchFamily="34" charset="0"/>
                <a:hlinkClick r:id="rId6" action="ppaction://hlinksldjump"/>
              </a:rPr>
              <a:t>Busby</a:t>
            </a:r>
            <a:r>
              <a:rPr lang="es-MX" sz="1200" b="1" dirty="0" smtClean="0">
                <a:latin typeface="Arial" pitchFamily="34" charset="0"/>
                <a:ea typeface="Calibri"/>
                <a:cs typeface="Arial" pitchFamily="34" charset="0"/>
                <a:hlinkClick r:id="rId6" action="ppaction://hlinksldjump"/>
              </a:rPr>
              <a:t>, Sharon Ross ; </a:t>
            </a:r>
            <a:r>
              <a:rPr lang="es-MX" sz="1200" b="1" dirty="0" err="1" smtClean="0">
                <a:latin typeface="Arial" pitchFamily="34" charset="0"/>
                <a:ea typeface="Calibri"/>
                <a:cs typeface="Arial" pitchFamily="34" charset="0"/>
                <a:hlinkClick r:id="rId6" action="ppaction://hlinksldjump"/>
              </a:rPr>
              <a:t>tr</a:t>
            </a:r>
            <a:r>
              <a:rPr lang="es-MX" sz="1200" b="1" dirty="0" smtClean="0">
                <a:latin typeface="Arial" pitchFamily="34" charset="0"/>
                <a:ea typeface="Calibri"/>
                <a:cs typeface="Arial" pitchFamily="34" charset="0"/>
                <a:hlinkClick r:id="rId6" action="ppaction://hlinksldjump"/>
              </a:rPr>
              <a:t>. Oscar Alfredo Palmas Velasco</a:t>
            </a:r>
            <a:endParaRPr lang="es-MX" sz="1200" b="1" dirty="0" smtClean="0">
              <a:latin typeface="Arial" pitchFamily="34" charset="0"/>
              <a:ea typeface="Calibri"/>
              <a:cs typeface="Arial" pitchFamily="34" charset="0"/>
            </a:endParaRPr>
          </a:p>
          <a:p>
            <a:r>
              <a:rPr lang="es-MX" sz="1200" b="1" dirty="0" smtClean="0">
                <a:latin typeface="Arial" pitchFamily="34" charset="0"/>
                <a:ea typeface="Calibri"/>
                <a:cs typeface="Arial" pitchFamily="34" charset="0"/>
                <a:hlinkClick r:id="rId7" action="ppaction://hlinksldjump"/>
              </a:rPr>
              <a:t>GRASSMANN, </a:t>
            </a:r>
            <a:r>
              <a:rPr lang="es-MX" sz="1200" b="1" dirty="0" err="1" smtClean="0">
                <a:latin typeface="Arial" pitchFamily="34" charset="0"/>
                <a:ea typeface="Calibri"/>
                <a:cs typeface="Arial" pitchFamily="34" charset="0"/>
                <a:hlinkClick r:id="rId7" action="ppaction://hlinksldjump"/>
              </a:rPr>
              <a:t>Winfried</a:t>
            </a:r>
            <a:r>
              <a:rPr lang="es-MX" sz="1200" b="1" dirty="0" smtClean="0">
                <a:latin typeface="Arial" pitchFamily="34" charset="0"/>
                <a:ea typeface="Calibri"/>
                <a:cs typeface="Arial" pitchFamily="34" charset="0"/>
                <a:hlinkClick r:id="rId7" action="ppaction://hlinksldjump"/>
              </a:rPr>
              <a:t> K, TREMBLAY, J. P. Matemática discreta y lógica </a:t>
            </a:r>
            <a:r>
              <a:rPr lang="es-MX" sz="1200" b="1" dirty="0" err="1" smtClean="0">
                <a:latin typeface="Arial" pitchFamily="34" charset="0"/>
                <a:ea typeface="Times New Roman"/>
                <a:cs typeface="Arial" pitchFamily="34" charset="0"/>
                <a:hlinkClick r:id="rId7" action="ppaction://hlinksldjump"/>
              </a:rPr>
              <a:t>Idioma</a:t>
            </a:r>
            <a:r>
              <a:rPr lang="es-MX" sz="1200" b="1" dirty="0" err="1" smtClean="0">
                <a:latin typeface="Arial" pitchFamily="34" charset="0"/>
                <a:ea typeface="Calibri"/>
                <a:cs typeface="Arial" pitchFamily="34" charset="0"/>
                <a:hlinkClick r:id="rId7" action="ppaction://hlinksldjump"/>
              </a:rPr>
              <a:t>Introducción</a:t>
            </a:r>
            <a:r>
              <a:rPr lang="es-MX" sz="1200" b="1" dirty="0" smtClean="0">
                <a:latin typeface="Arial" pitchFamily="34" charset="0"/>
                <a:ea typeface="Calibri"/>
                <a:cs typeface="Arial" pitchFamily="34" charset="0"/>
                <a:hlinkClick r:id="rId7" action="ppaction://hlinksldjump"/>
              </a:rPr>
              <a:t> a la </a:t>
            </a:r>
            <a:r>
              <a:rPr lang="es-MX" sz="1200" b="1" dirty="0" err="1" smtClean="0">
                <a:latin typeface="Arial" pitchFamily="34" charset="0"/>
                <a:ea typeface="Calibri"/>
                <a:cs typeface="Arial" pitchFamily="34" charset="0"/>
                <a:hlinkClick r:id="rId7" action="ppaction://hlinksldjump"/>
              </a:rPr>
              <a:t>teoría</a:t>
            </a:r>
            <a:r>
              <a:rPr lang="es-MX" sz="1200" b="1" dirty="0" smtClean="0">
                <a:latin typeface="Arial" pitchFamily="34" charset="0"/>
                <a:ea typeface="Calibri"/>
                <a:cs typeface="Arial" pitchFamily="34" charset="0"/>
                <a:hlinkClick r:id="rId7" action="ppaction://hlinksldjump"/>
              </a:rPr>
              <a:t> de la </a:t>
            </a:r>
            <a:r>
              <a:rPr lang="es-MX" sz="1200" b="1" dirty="0" err="1" smtClean="0">
                <a:latin typeface="Arial" pitchFamily="34" charset="0"/>
                <a:ea typeface="Calibri"/>
                <a:cs typeface="Arial" pitchFamily="34" charset="0"/>
                <a:hlinkClick r:id="rId7" action="ppaction://hlinksldjump"/>
              </a:rPr>
              <a:t>computabilidad</a:t>
            </a:r>
            <a:endParaRPr lang="es-MX" sz="1200" b="1" dirty="0" smtClean="0">
              <a:latin typeface="Arial" pitchFamily="34" charset="0"/>
              <a:ea typeface="Calibri"/>
              <a:cs typeface="Arial" pitchFamily="34" charset="0"/>
            </a:endParaRPr>
          </a:p>
          <a:p>
            <a:r>
              <a:rPr lang="es-MX" sz="1200" b="1" dirty="0" err="1" smtClean="0">
                <a:latin typeface="Arial" pitchFamily="34" charset="0"/>
                <a:ea typeface="Calibri"/>
                <a:cs typeface="Arial" pitchFamily="34" charset="0"/>
                <a:hlinkClick r:id="rId8" action="ppaction://hlinksldjump"/>
              </a:rPr>
              <a:t>Introduccion</a:t>
            </a:r>
            <a:r>
              <a:rPr lang="es-MX" sz="1200" b="1" dirty="0" smtClean="0">
                <a:latin typeface="Arial" pitchFamily="34" charset="0"/>
                <a:ea typeface="Calibri"/>
                <a:cs typeface="Arial" pitchFamily="34" charset="0"/>
                <a:hlinkClick r:id="rId8" action="ppaction://hlinksldjump"/>
              </a:rPr>
              <a:t> a la </a:t>
            </a:r>
            <a:r>
              <a:rPr lang="es-MX" sz="1200" b="1" dirty="0" err="1" smtClean="0">
                <a:latin typeface="Arial" pitchFamily="34" charset="0"/>
                <a:ea typeface="Calibri"/>
                <a:cs typeface="Arial" pitchFamily="34" charset="0"/>
                <a:hlinkClick r:id="rId8" action="ppaction://hlinksldjump"/>
              </a:rPr>
              <a:t>logica</a:t>
            </a:r>
            <a:r>
              <a:rPr lang="es-MX" sz="1200" b="1" dirty="0" smtClean="0">
                <a:latin typeface="Arial" pitchFamily="34" charset="0"/>
                <a:ea typeface="Calibri"/>
                <a:cs typeface="Arial" pitchFamily="34" charset="0"/>
                <a:hlinkClick r:id="rId8" action="ppaction://hlinksldjump"/>
              </a:rPr>
              <a:t> deductiva y </a:t>
            </a:r>
            <a:r>
              <a:rPr lang="es-MX" sz="1200" b="1" dirty="0" err="1" smtClean="0">
                <a:latin typeface="Arial" pitchFamily="34" charset="0"/>
                <a:ea typeface="Calibri"/>
                <a:cs typeface="Arial" pitchFamily="34" charset="0"/>
                <a:hlinkClick r:id="rId8" action="ppaction://hlinksldjump"/>
              </a:rPr>
              <a:t>teoria</a:t>
            </a:r>
            <a:r>
              <a:rPr lang="es-MX" sz="1200" b="1" dirty="0" smtClean="0">
                <a:latin typeface="Arial" pitchFamily="34" charset="0"/>
                <a:ea typeface="Calibri"/>
                <a:cs typeface="Arial" pitchFamily="34" charset="0"/>
                <a:hlinkClick r:id="rId8" action="ppaction://hlinksldjump"/>
              </a:rPr>
              <a:t> de los conjuntos / Javier Salazar resines</a:t>
            </a:r>
            <a:endParaRPr lang="es-MX" sz="1200" b="1" dirty="0" smtClean="0">
              <a:latin typeface="Arial" pitchFamily="34" charset="0"/>
              <a:ea typeface="Calibri"/>
              <a:cs typeface="Arial" pitchFamily="34" charset="0"/>
            </a:endParaRPr>
          </a:p>
          <a:p>
            <a:r>
              <a:rPr lang="es-MX" sz="1200" b="1" u="sng" dirty="0" err="1" smtClean="0">
                <a:latin typeface="Arial" pitchFamily="34" charset="0"/>
                <a:ea typeface="Helvetica Neue"/>
                <a:cs typeface="Arial" pitchFamily="34" charset="0"/>
                <a:hlinkClick r:id="rId9" action="ppaction://hlinksldjump"/>
              </a:rPr>
              <a:t>Introductory</a:t>
            </a:r>
            <a:r>
              <a:rPr lang="es-MX" sz="1200" b="1" u="sng" dirty="0" smtClean="0">
                <a:latin typeface="Arial" pitchFamily="34" charset="0"/>
                <a:ea typeface="Helvetica Neue"/>
                <a:cs typeface="Arial" pitchFamily="34" charset="0"/>
                <a:hlinkClick r:id="rId9" action="ppaction://hlinksldjump"/>
              </a:rPr>
              <a:t> </a:t>
            </a:r>
            <a:r>
              <a:rPr lang="es-MX" sz="1200" b="1" u="sng" dirty="0" err="1" smtClean="0">
                <a:latin typeface="Arial" pitchFamily="34" charset="0"/>
                <a:ea typeface="Helvetica Neue"/>
                <a:cs typeface="Arial" pitchFamily="34" charset="0"/>
                <a:hlinkClick r:id="rId9" action="ppaction://hlinksldjump"/>
              </a:rPr>
              <a:t>discrete</a:t>
            </a:r>
            <a:r>
              <a:rPr lang="es-MX" sz="1200" b="1" u="sng" dirty="0" smtClean="0">
                <a:latin typeface="Arial" pitchFamily="34" charset="0"/>
                <a:ea typeface="Helvetica Neue"/>
                <a:cs typeface="Arial" pitchFamily="34" charset="0"/>
                <a:hlinkClick r:id="rId9" action="ppaction://hlinksldjump"/>
              </a:rPr>
              <a:t> </a:t>
            </a:r>
            <a:r>
              <a:rPr lang="es-MX" sz="1200" b="1" u="sng" dirty="0" err="1" smtClean="0">
                <a:latin typeface="Arial" pitchFamily="34" charset="0"/>
                <a:ea typeface="Helvetica Neue"/>
                <a:cs typeface="Arial" pitchFamily="34" charset="0"/>
                <a:hlinkClick r:id="rId9" action="ppaction://hlinksldjump"/>
              </a:rPr>
              <a:t>mathematics</a:t>
            </a:r>
            <a:r>
              <a:rPr lang="es-MX" sz="1200" b="1" u="sng" dirty="0" smtClean="0">
                <a:latin typeface="Arial" pitchFamily="34" charset="0"/>
                <a:ea typeface="Helvetica Neue"/>
                <a:cs typeface="Arial" pitchFamily="34" charset="0"/>
                <a:hlinkClick r:id="rId9" action="ppaction://hlinksldjump"/>
              </a:rPr>
              <a:t> / V.K. </a:t>
            </a:r>
            <a:r>
              <a:rPr lang="es-MX" sz="1200" b="1" u="sng" dirty="0" err="1" smtClean="0">
                <a:latin typeface="Arial" pitchFamily="34" charset="0"/>
                <a:ea typeface="Helvetica Neue"/>
                <a:cs typeface="Arial" pitchFamily="34" charset="0"/>
                <a:hlinkClick r:id="rId9" action="ppaction://hlinksldjump"/>
              </a:rPr>
              <a:t>Balakrishnan</a:t>
            </a:r>
            <a:endParaRPr lang="es-MX" sz="1200" b="1" dirty="0" smtClean="0">
              <a:latin typeface="Arial" pitchFamily="34" charset="0"/>
              <a:ea typeface="Times New Roman"/>
              <a:cs typeface="Arial" pitchFamily="34" charset="0"/>
            </a:endParaRPr>
          </a:p>
          <a:p>
            <a:pPr fontAlgn="base"/>
            <a:r>
              <a:rPr lang="es-MX" sz="1200" b="1" u="sng" dirty="0" smtClean="0">
                <a:latin typeface="Arial" pitchFamily="34" charset="0"/>
                <a:ea typeface="Times New Roman"/>
                <a:cs typeface="Arial" pitchFamily="34" charset="0"/>
                <a:hlinkClick r:id="rId10" action="ppaction://hlinksldjump"/>
              </a:rPr>
              <a:t>Lógica y matemática : para ciencias de la computación / </a:t>
            </a:r>
            <a:r>
              <a:rPr lang="es-MX" sz="1200" b="1" dirty="0" smtClean="0">
                <a:latin typeface="Arial" pitchFamily="34" charset="0"/>
                <a:ea typeface="Times New Roman"/>
                <a:cs typeface="Arial" pitchFamily="34" charset="0"/>
                <a:hlinkClick r:id="rId10" action="ppaction://hlinksldjump"/>
              </a:rPr>
              <a:t>Fidel</a:t>
            </a:r>
            <a:r>
              <a:rPr lang="es-MX" sz="1200" b="1" u="sng" dirty="0" smtClean="0">
                <a:latin typeface="Arial" pitchFamily="34" charset="0"/>
                <a:ea typeface="Times New Roman"/>
                <a:cs typeface="Arial" pitchFamily="34" charset="0"/>
                <a:hlinkClick r:id="rId10" action="ppaction://hlinksldjump"/>
              </a:rPr>
              <a:t> </a:t>
            </a:r>
            <a:r>
              <a:rPr lang="es-MX" sz="1200" b="1" dirty="0" err="1" smtClean="0">
                <a:latin typeface="Arial" pitchFamily="34" charset="0"/>
                <a:ea typeface="Times New Roman"/>
                <a:cs typeface="Arial" pitchFamily="34" charset="0"/>
                <a:hlinkClick r:id="rId10" action="ppaction://hlinksldjump"/>
              </a:rPr>
              <a:t>Barboza</a:t>
            </a:r>
            <a:r>
              <a:rPr lang="es-MX" sz="1200" b="1" u="sng" dirty="0" smtClean="0">
                <a:latin typeface="Arial" pitchFamily="34" charset="0"/>
                <a:ea typeface="Times New Roman"/>
                <a:cs typeface="Arial" pitchFamily="34" charset="0"/>
                <a:hlinkClick r:id="rId10" action="ppaction://hlinksldjump"/>
              </a:rPr>
              <a:t> Gutiérrez</a:t>
            </a:r>
            <a:endParaRPr lang="es-MX" sz="1200" b="1" dirty="0" smtClean="0">
              <a:latin typeface="Arial" pitchFamily="34" charset="0"/>
              <a:ea typeface="Times New Roman"/>
              <a:cs typeface="Arial" pitchFamily="34" charset="0"/>
            </a:endParaRPr>
          </a:p>
          <a:p>
            <a:r>
              <a:rPr lang="es-MX" sz="1200" b="1" dirty="0" smtClean="0">
                <a:latin typeface="Arial" pitchFamily="34" charset="0"/>
                <a:ea typeface="Calibri"/>
                <a:cs typeface="Arial" pitchFamily="34" charset="0"/>
                <a:hlinkClick r:id="rId11" action="ppaction://hlinksldjump"/>
              </a:rPr>
              <a:t>Matemática discreta para la computación : nociones teóricas y problemas resueltos / Miguel Ángel García Muñoz</a:t>
            </a:r>
            <a:endParaRPr lang="es-MX" sz="1200" b="1" dirty="0" smtClean="0">
              <a:latin typeface="Arial" pitchFamily="34" charset="0"/>
              <a:ea typeface="Calibri"/>
              <a:cs typeface="Arial" pitchFamily="34" charset="0"/>
            </a:endParaRPr>
          </a:p>
          <a:p>
            <a:r>
              <a:rPr lang="es-MX" sz="1200" b="1" u="sng" dirty="0" smtClean="0">
                <a:latin typeface="Arial" pitchFamily="34" charset="0"/>
                <a:ea typeface="Helvetica Neue"/>
                <a:cs typeface="Arial" pitchFamily="34" charset="0"/>
                <a:hlinkClick r:id="rId12" action="ppaction://hlinksldjump"/>
              </a:rPr>
              <a:t>Matemática discreta y sus aplicaciones / Kenneth H. Rosen ; </a:t>
            </a:r>
            <a:r>
              <a:rPr lang="es-MX" sz="1200" b="1" u="sng" dirty="0" err="1" smtClean="0">
                <a:latin typeface="Arial" pitchFamily="34" charset="0"/>
                <a:ea typeface="Helvetica Neue"/>
                <a:cs typeface="Arial" pitchFamily="34" charset="0"/>
                <a:hlinkClick r:id="rId12" action="ppaction://hlinksldjump"/>
              </a:rPr>
              <a:t>tr</a:t>
            </a:r>
            <a:r>
              <a:rPr lang="es-MX" sz="1200" b="1" u="sng" dirty="0" smtClean="0">
                <a:latin typeface="Arial" pitchFamily="34" charset="0"/>
                <a:ea typeface="Helvetica Neue"/>
                <a:cs typeface="Arial" pitchFamily="34" charset="0"/>
                <a:hlinkClick r:id="rId12" action="ppaction://hlinksldjump"/>
              </a:rPr>
              <a:t>., José Manuel Pérez Morales ... [y otros.]</a:t>
            </a:r>
            <a:endParaRPr lang="es-MX" sz="1200" b="1" dirty="0" smtClean="0">
              <a:latin typeface="Arial" pitchFamily="34" charset="0"/>
              <a:ea typeface="Times New Roman"/>
              <a:cs typeface="Arial" pitchFamily="34" charset="0"/>
            </a:endParaRPr>
          </a:p>
          <a:p>
            <a:r>
              <a:rPr lang="es-MX" sz="1200" b="1" dirty="0" smtClean="0">
                <a:latin typeface="Arial" pitchFamily="34" charset="0"/>
                <a:ea typeface="Calibri"/>
                <a:cs typeface="Arial" pitchFamily="34" charset="0"/>
                <a:hlinkClick r:id="rId13" action="ppaction://hlinksldjump"/>
              </a:rPr>
              <a:t>Matemáticas discretas con aplicación a las ciencias de la computación</a:t>
            </a:r>
            <a:endParaRPr lang="es-MX" sz="1200" b="1" dirty="0" smtClean="0">
              <a:latin typeface="Arial" pitchFamily="34" charset="0"/>
              <a:ea typeface="Calibri"/>
              <a:cs typeface="Arial" pitchFamily="34" charset="0"/>
            </a:endParaRPr>
          </a:p>
          <a:p>
            <a:r>
              <a:rPr lang="es-MX" sz="1200" b="1" dirty="0" smtClean="0">
                <a:latin typeface="Arial" pitchFamily="34" charset="0"/>
                <a:ea typeface="Calibri"/>
                <a:cs typeface="Arial" pitchFamily="34" charset="0"/>
                <a:hlinkClick r:id="rId14" action="ppaction://hlinksldjump"/>
              </a:rPr>
              <a:t>Matemáticas discretas con teoría de gráficas y combinatoria / T. </a:t>
            </a:r>
            <a:r>
              <a:rPr lang="es-MX" sz="1200" b="1" dirty="0" err="1" smtClean="0">
                <a:latin typeface="Arial" pitchFamily="34" charset="0"/>
                <a:ea typeface="Calibri"/>
                <a:cs typeface="Arial" pitchFamily="34" charset="0"/>
                <a:hlinkClick r:id="rId14" action="ppaction://hlinksldjump"/>
              </a:rPr>
              <a:t>Veerarajan</a:t>
            </a:r>
            <a:r>
              <a:rPr lang="es-MX" sz="1200" b="1" dirty="0" smtClean="0">
                <a:latin typeface="Arial" pitchFamily="34" charset="0"/>
                <a:ea typeface="Calibri"/>
                <a:cs typeface="Arial" pitchFamily="34" charset="0"/>
                <a:hlinkClick r:id="rId14" action="ppaction://hlinksldjump"/>
              </a:rPr>
              <a:t> ; traducción, Gabriel Nagore C</a:t>
            </a:r>
            <a:r>
              <a:rPr lang="es-MX" sz="1200" b="1" dirty="0" smtClean="0">
                <a:latin typeface="Arial" pitchFamily="34" charset="0"/>
                <a:ea typeface="Calibri"/>
                <a:cs typeface="Arial" pitchFamily="34" charset="0"/>
                <a:hlinkClick r:id="rId14" action="ppaction://hlinksldjump"/>
              </a:rPr>
              <a:t>.</a:t>
            </a:r>
            <a:endParaRPr lang="es-MX" sz="1200" b="1" dirty="0" smtClean="0">
              <a:latin typeface="Arial" pitchFamily="34" charset="0"/>
              <a:ea typeface="Calibri"/>
              <a:cs typeface="Arial" pitchFamily="34" charset="0"/>
            </a:endParaRPr>
          </a:p>
          <a:p>
            <a:r>
              <a:rPr lang="es-MX" sz="1200" b="1" dirty="0" smtClean="0">
                <a:solidFill>
                  <a:srgbClr val="008080"/>
                </a:solidFill>
                <a:latin typeface="Arial" pitchFamily="34" charset="0"/>
                <a:cs typeface="Arial" pitchFamily="34" charset="0"/>
                <a:hlinkClick r:id="rId15" action="ppaction://hlinksldjump"/>
              </a:rPr>
              <a:t>Matemáticas discretas Edward R. </a:t>
            </a:r>
            <a:r>
              <a:rPr lang="es-MX" sz="1200" b="1" dirty="0" err="1" smtClean="0">
                <a:solidFill>
                  <a:srgbClr val="008080"/>
                </a:solidFill>
                <a:latin typeface="Arial" pitchFamily="34" charset="0"/>
                <a:cs typeface="Arial" pitchFamily="34" charset="0"/>
                <a:hlinkClick r:id="rId15" action="ppaction://hlinksldjump"/>
              </a:rPr>
              <a:t>Scheinerman</a:t>
            </a:r>
            <a:r>
              <a:rPr lang="es-MX" sz="1200" b="1" dirty="0" smtClean="0">
                <a:solidFill>
                  <a:srgbClr val="008080"/>
                </a:solidFill>
                <a:latin typeface="Arial" pitchFamily="34" charset="0"/>
                <a:cs typeface="Arial" pitchFamily="34" charset="0"/>
                <a:hlinkClick r:id="rId15" action="ppaction://hlinksldjump"/>
              </a:rPr>
              <a:t> ; traducción Virgilio </a:t>
            </a:r>
            <a:r>
              <a:rPr lang="es-MX" sz="1200" b="1" dirty="0" err="1" smtClean="0">
                <a:solidFill>
                  <a:srgbClr val="008080"/>
                </a:solidFill>
                <a:latin typeface="Arial" pitchFamily="34" charset="0"/>
                <a:cs typeface="Arial" pitchFamily="34" charset="0"/>
                <a:hlinkClick r:id="rId15" action="ppaction://hlinksldjump"/>
              </a:rPr>
              <a:t>Gonzalez</a:t>
            </a:r>
            <a:r>
              <a:rPr lang="es-MX" sz="1200" b="1" dirty="0" smtClean="0">
                <a:solidFill>
                  <a:srgbClr val="008080"/>
                </a:solidFill>
                <a:latin typeface="Arial" pitchFamily="34" charset="0"/>
                <a:cs typeface="Arial" pitchFamily="34" charset="0"/>
                <a:hlinkClick r:id="rId15" action="ppaction://hlinksldjump"/>
              </a:rPr>
              <a:t> Pozo</a:t>
            </a:r>
            <a:endParaRPr lang="es-MX" sz="1200" b="1" dirty="0" smtClean="0">
              <a:solidFill>
                <a:srgbClr val="008080"/>
              </a:solidFill>
              <a:latin typeface="Arial" pitchFamily="34" charset="0"/>
              <a:cs typeface="Arial" pitchFamily="34" charset="0"/>
            </a:endParaRPr>
          </a:p>
          <a:p>
            <a:endParaRPr lang="es-MX" sz="1200" b="1" dirty="0" smtClean="0">
              <a:latin typeface="Arial" pitchFamily="34" charset="0"/>
              <a:ea typeface="Calibri"/>
              <a:cs typeface="Arial" pitchFamily="34" charset="0"/>
            </a:endParaRPr>
          </a:p>
        </p:txBody>
      </p:sp>
      <p:sp>
        <p:nvSpPr>
          <p:cNvPr id="8" name="7 CuadroTexto"/>
          <p:cNvSpPr txBox="1"/>
          <p:nvPr/>
        </p:nvSpPr>
        <p:spPr>
          <a:xfrm>
            <a:off x="646386" y="2475186"/>
            <a:ext cx="4240924" cy="400110"/>
          </a:xfrm>
          <a:prstGeom prst="rect">
            <a:avLst/>
          </a:prstGeom>
          <a:noFill/>
        </p:spPr>
        <p:txBody>
          <a:bodyPr wrap="square" rtlCol="0">
            <a:spAutoFit/>
          </a:bodyPr>
          <a:lstStyle/>
          <a:p>
            <a:r>
              <a:rPr lang="es-MX" sz="2000" b="1" dirty="0" smtClean="0">
                <a:latin typeface="Arial" pitchFamily="34" charset="0"/>
                <a:cs typeface="Arial" pitchFamily="34" charset="0"/>
              </a:rPr>
              <a:t>Libros relacionados al tema:</a:t>
            </a:r>
            <a:endParaRPr lang="es-MX" sz="2000" b="1" dirty="0">
              <a:latin typeface="Arial" pitchFamily="34" charset="0"/>
              <a:cs typeface="Arial" pitchFamily="34" charset="0"/>
            </a:endParaRPr>
          </a:p>
        </p:txBody>
      </p:sp>
      <p:sp>
        <p:nvSpPr>
          <p:cNvPr id="9" name="Rectángulo 9"/>
          <p:cNvSpPr/>
          <p:nvPr/>
        </p:nvSpPr>
        <p:spPr>
          <a:xfrm>
            <a:off x="916501" y="3348693"/>
            <a:ext cx="6096000" cy="261610"/>
          </a:xfrm>
          <a:prstGeom prst="rect">
            <a:avLst/>
          </a:prstGeom>
        </p:spPr>
        <p:txBody>
          <a:bodyPr>
            <a:spAutoFit/>
          </a:bodyPr>
          <a:lstStyle/>
          <a:p>
            <a:r>
              <a:rPr lang="es-MX" sz="1100" b="1" dirty="0">
                <a:solidFill>
                  <a:srgbClr val="008080"/>
                </a:solidFill>
                <a:latin typeface="Arial" panose="020B0604020202020204" pitchFamily="34" charset="0"/>
                <a:ea typeface="Helvetica Neue"/>
                <a:cs typeface="Arial" panose="020B0604020202020204" pitchFamily="34" charset="0"/>
                <a:hlinkClick r:id="rId5" action="ppaction://hlinksldjump"/>
              </a:rPr>
              <a:t>Elementos</a:t>
            </a:r>
            <a:r>
              <a:rPr lang="es-MX" sz="1100" dirty="0">
                <a:solidFill>
                  <a:srgbClr val="008080"/>
                </a:solidFill>
                <a:latin typeface="Arial" panose="020B0604020202020204" pitchFamily="34" charset="0"/>
                <a:ea typeface="Helvetica Neue"/>
                <a:cs typeface="Arial" panose="020B0604020202020204" pitchFamily="34" charset="0"/>
                <a:hlinkClick r:id="rId5" action="ppaction://hlinksldjump"/>
              </a:rPr>
              <a:t> </a:t>
            </a:r>
            <a:r>
              <a:rPr lang="es-MX" sz="1100" b="1" dirty="0">
                <a:solidFill>
                  <a:srgbClr val="008080"/>
                </a:solidFill>
                <a:latin typeface="Arial" panose="020B0604020202020204" pitchFamily="34" charset="0"/>
                <a:ea typeface="Helvetica Neue"/>
                <a:cs typeface="Arial" panose="020B0604020202020204" pitchFamily="34" charset="0"/>
                <a:hlinkClick r:id="rId5" action="ppaction://hlinksldjump"/>
              </a:rPr>
              <a:t>de</a:t>
            </a:r>
            <a:r>
              <a:rPr lang="es-MX" sz="1100" dirty="0">
                <a:solidFill>
                  <a:srgbClr val="008080"/>
                </a:solidFill>
                <a:latin typeface="Arial" panose="020B0604020202020204" pitchFamily="34" charset="0"/>
                <a:ea typeface="Helvetica Neue"/>
                <a:cs typeface="Arial" panose="020B0604020202020204" pitchFamily="34" charset="0"/>
                <a:hlinkClick r:id="rId5" action="ppaction://hlinksldjump"/>
              </a:rPr>
              <a:t> </a:t>
            </a:r>
            <a:r>
              <a:rPr lang="es-MX" sz="1100" b="1" dirty="0" err="1">
                <a:solidFill>
                  <a:srgbClr val="008080"/>
                </a:solidFill>
                <a:latin typeface="Arial" panose="020B0604020202020204" pitchFamily="34" charset="0"/>
                <a:ea typeface="Helvetica Neue"/>
                <a:cs typeface="Arial" panose="020B0604020202020204" pitchFamily="34" charset="0"/>
                <a:hlinkClick r:id="rId5" action="ppaction://hlinksldjump"/>
              </a:rPr>
              <a:t>matematicas</a:t>
            </a:r>
            <a:r>
              <a:rPr lang="es-MX" sz="1100" dirty="0">
                <a:solidFill>
                  <a:srgbClr val="008080"/>
                </a:solidFill>
                <a:latin typeface="Arial" panose="020B0604020202020204" pitchFamily="34" charset="0"/>
                <a:ea typeface="Helvetica Neue"/>
                <a:cs typeface="Arial" panose="020B0604020202020204" pitchFamily="34" charset="0"/>
                <a:hlinkClick r:id="rId5" action="ppaction://hlinksldjump"/>
              </a:rPr>
              <a:t> </a:t>
            </a:r>
            <a:r>
              <a:rPr lang="es-MX" sz="1100" b="1" dirty="0">
                <a:solidFill>
                  <a:srgbClr val="008080"/>
                </a:solidFill>
                <a:latin typeface="Arial" panose="020B0604020202020204" pitchFamily="34" charset="0"/>
                <a:ea typeface="Helvetica Neue"/>
                <a:cs typeface="Arial" panose="020B0604020202020204" pitchFamily="34" charset="0"/>
                <a:hlinkClick r:id="rId5" action="ppaction://hlinksldjump"/>
              </a:rPr>
              <a:t>discretas</a:t>
            </a:r>
            <a:r>
              <a:rPr lang="es-MX" sz="1100" dirty="0">
                <a:solidFill>
                  <a:srgbClr val="008080"/>
                </a:solidFill>
                <a:latin typeface="Arial" panose="020B0604020202020204" pitchFamily="34" charset="0"/>
                <a:ea typeface="Helvetica Neue"/>
                <a:cs typeface="Arial" panose="020B0604020202020204" pitchFamily="34" charset="0"/>
                <a:hlinkClick r:id="rId5" action="ppaction://hlinksldjump"/>
              </a:rPr>
              <a:t> / </a:t>
            </a:r>
            <a:r>
              <a:rPr lang="es-MX" sz="1100" b="1" dirty="0">
                <a:solidFill>
                  <a:srgbClr val="008080"/>
                </a:solidFill>
                <a:latin typeface="Arial" panose="020B0604020202020204" pitchFamily="34" charset="0"/>
                <a:ea typeface="Helvetica Neue"/>
                <a:cs typeface="Arial" panose="020B0604020202020204" pitchFamily="34" charset="0"/>
                <a:hlinkClick r:id="rId5" action="ppaction://hlinksldjump"/>
              </a:rPr>
              <a:t>C</a:t>
            </a:r>
            <a:r>
              <a:rPr lang="es-MX" sz="1100" dirty="0">
                <a:solidFill>
                  <a:srgbClr val="008080"/>
                </a:solidFill>
                <a:latin typeface="Arial" panose="020B0604020202020204" pitchFamily="34" charset="0"/>
                <a:ea typeface="Helvetica Neue"/>
                <a:cs typeface="Arial" panose="020B0604020202020204" pitchFamily="34" charset="0"/>
                <a:hlinkClick r:id="rId5" action="ppaction://hlinksldjump"/>
              </a:rPr>
              <a:t>. </a:t>
            </a:r>
            <a:r>
              <a:rPr lang="es-MX" sz="1100" b="1" dirty="0">
                <a:solidFill>
                  <a:srgbClr val="008080"/>
                </a:solidFill>
                <a:latin typeface="Arial" panose="020B0604020202020204" pitchFamily="34" charset="0"/>
                <a:ea typeface="Helvetica Neue"/>
                <a:cs typeface="Arial" panose="020B0604020202020204" pitchFamily="34" charset="0"/>
                <a:hlinkClick r:id="rId5" action="ppaction://hlinksldjump"/>
              </a:rPr>
              <a:t>L</a:t>
            </a:r>
            <a:r>
              <a:rPr lang="es-MX" sz="1100" dirty="0">
                <a:solidFill>
                  <a:srgbClr val="008080"/>
                </a:solidFill>
                <a:latin typeface="Arial" panose="020B0604020202020204" pitchFamily="34" charset="0"/>
                <a:ea typeface="Helvetica Neue"/>
                <a:cs typeface="Arial" panose="020B0604020202020204" pitchFamily="34" charset="0"/>
                <a:hlinkClick r:id="rId5" action="ppaction://hlinksldjump"/>
              </a:rPr>
              <a:t>. </a:t>
            </a:r>
            <a:r>
              <a:rPr lang="es-MX" sz="1100" b="1" dirty="0" err="1">
                <a:solidFill>
                  <a:srgbClr val="008080"/>
                </a:solidFill>
                <a:latin typeface="Arial" panose="020B0604020202020204" pitchFamily="34" charset="0"/>
                <a:ea typeface="Helvetica Neue"/>
                <a:cs typeface="Arial" panose="020B0604020202020204" pitchFamily="34" charset="0"/>
                <a:hlinkClick r:id="rId5" action="ppaction://hlinksldjump"/>
              </a:rPr>
              <a:t>Liu</a:t>
            </a:r>
            <a:r>
              <a:rPr lang="es-MX" sz="1100" dirty="0">
                <a:solidFill>
                  <a:srgbClr val="008080"/>
                </a:solidFill>
                <a:latin typeface="Arial" panose="020B0604020202020204" pitchFamily="34" charset="0"/>
                <a:ea typeface="Helvetica Neue"/>
                <a:cs typeface="Arial" panose="020B0604020202020204" pitchFamily="34" charset="0"/>
                <a:hlinkClick r:id="rId5" action="ppaction://hlinksldjump"/>
              </a:rPr>
              <a:t> ; </a:t>
            </a:r>
            <a:r>
              <a:rPr lang="es-MX" sz="1100" dirty="0" err="1">
                <a:solidFill>
                  <a:srgbClr val="008080"/>
                </a:solidFill>
                <a:latin typeface="Arial" panose="020B0604020202020204" pitchFamily="34" charset="0"/>
                <a:ea typeface="Helvetica Neue"/>
                <a:cs typeface="Arial" panose="020B0604020202020204" pitchFamily="34" charset="0"/>
                <a:hlinkClick r:id="rId5" action="ppaction://hlinksldjump"/>
              </a:rPr>
              <a:t>tr</a:t>
            </a:r>
            <a:r>
              <a:rPr lang="es-MX" sz="1100" dirty="0">
                <a:solidFill>
                  <a:srgbClr val="008080"/>
                </a:solidFill>
                <a:latin typeface="Arial" panose="020B0604020202020204" pitchFamily="34" charset="0"/>
                <a:ea typeface="Helvetica Neue"/>
                <a:cs typeface="Arial" panose="020B0604020202020204" pitchFamily="34" charset="0"/>
                <a:hlinkClick r:id="rId5" action="ppaction://hlinksldjump"/>
              </a:rPr>
              <a:t>. Luis Armando </a:t>
            </a:r>
            <a:r>
              <a:rPr lang="es-MX" sz="1100" dirty="0" err="1">
                <a:solidFill>
                  <a:srgbClr val="008080"/>
                </a:solidFill>
                <a:latin typeface="Arial" panose="020B0604020202020204" pitchFamily="34" charset="0"/>
                <a:ea typeface="Helvetica Neue"/>
                <a:cs typeface="Arial" panose="020B0604020202020204" pitchFamily="34" charset="0"/>
                <a:hlinkClick r:id="rId5" action="ppaction://hlinksldjump"/>
              </a:rPr>
              <a:t>Diaz</a:t>
            </a:r>
            <a:r>
              <a:rPr lang="es-MX" sz="1100" dirty="0">
                <a:solidFill>
                  <a:srgbClr val="008080"/>
                </a:solidFill>
                <a:latin typeface="Arial" panose="020B0604020202020204" pitchFamily="34" charset="0"/>
                <a:ea typeface="Helvetica Neue"/>
                <a:cs typeface="Arial" panose="020B0604020202020204" pitchFamily="34" charset="0"/>
                <a:hlinkClick r:id="rId5" action="ppaction://hlinksldjump"/>
              </a:rPr>
              <a:t> Torres</a:t>
            </a:r>
            <a:endParaRPr lang="es-MX" sz="1100" b="1" dirty="0">
              <a:solidFill>
                <a:srgbClr val="00808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9 Flecha derecha">
            <a:hlinkClick r:id="rId16"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ado de imagen para sistemas algebraicos">
            <a:hlinkClick r:id="rId2" action="ppaction://hlinksldjump"/>
          </p:cNvPr>
          <p:cNvPicPr>
            <a:picLocks noChangeAspect="1" noChangeArrowheads="1"/>
          </p:cNvPicPr>
          <p:nvPr/>
        </p:nvPicPr>
        <p:blipFill>
          <a:blip r:embed="rId3"/>
          <a:srcRect/>
          <a:stretch>
            <a:fillRect/>
          </a:stretch>
        </p:blipFill>
        <p:spPr bwMode="auto">
          <a:xfrm rot="20616360">
            <a:off x="-49374" y="157655"/>
            <a:ext cx="3336524" cy="1772362"/>
          </a:xfrm>
          <a:prstGeom prst="rect">
            <a:avLst/>
          </a:prstGeom>
          <a:noFill/>
        </p:spPr>
      </p:pic>
      <p:sp>
        <p:nvSpPr>
          <p:cNvPr id="6" name="5 Rectángulo"/>
          <p:cNvSpPr/>
          <p:nvPr/>
        </p:nvSpPr>
        <p:spPr>
          <a:xfrm>
            <a:off x="4031317" y="1021396"/>
            <a:ext cx="5160387" cy="646331"/>
          </a:xfrm>
          <a:prstGeom prst="rect">
            <a:avLst/>
          </a:prstGeom>
        </p:spPr>
        <p:txBody>
          <a:bodyPr wrap="none">
            <a:spAutoFit/>
          </a:bodyPr>
          <a:lstStyle/>
          <a:p>
            <a:r>
              <a:rPr lang="es-MX" sz="3600" b="1" dirty="0" smtClean="0">
                <a:solidFill>
                  <a:schemeClr val="bg1"/>
                </a:solidFill>
                <a:latin typeface="Arial" pitchFamily="34" charset="0"/>
                <a:cs typeface="Arial" pitchFamily="34" charset="0"/>
              </a:rPr>
              <a:t>Sistemas algebraicos. </a:t>
            </a:r>
            <a:endParaRPr lang="es-MX" sz="3600" b="1" dirty="0">
              <a:solidFill>
                <a:schemeClr val="bg1"/>
              </a:solidFill>
              <a:latin typeface="Arial" pitchFamily="34" charset="0"/>
              <a:cs typeface="Arial" pitchFamily="34" charset="0"/>
            </a:endParaRPr>
          </a:p>
        </p:txBody>
      </p:sp>
      <p:sp>
        <p:nvSpPr>
          <p:cNvPr id="7" name="6 Rectángulo"/>
          <p:cNvSpPr/>
          <p:nvPr/>
        </p:nvSpPr>
        <p:spPr>
          <a:xfrm>
            <a:off x="1450428" y="2840359"/>
            <a:ext cx="8544910" cy="3146054"/>
          </a:xfrm>
          <a:prstGeom prst="rect">
            <a:avLst/>
          </a:prstGeom>
        </p:spPr>
        <p:txBody>
          <a:bodyPr wrap="square">
            <a:spAutoFit/>
          </a:bodyPr>
          <a:lstStyle/>
          <a:p>
            <a:pPr fontAlgn="base">
              <a:tabLst>
                <a:tab pos="2152650" algn="l"/>
              </a:tabLst>
            </a:pPr>
            <a:r>
              <a:rPr lang="es-MX" sz="1200" b="1" u="sng" dirty="0" err="1" smtClean="0">
                <a:latin typeface="Arial" pitchFamily="34" charset="0"/>
                <a:ea typeface="Helvetica Neue"/>
                <a:cs typeface="Arial" pitchFamily="34" charset="0"/>
                <a:hlinkClick r:id="rId4" action="ppaction://hlinksldjump"/>
              </a:rPr>
              <a:t>Algorithms</a:t>
            </a:r>
            <a:r>
              <a:rPr lang="es-MX" sz="1200" b="1" u="sng" dirty="0" smtClean="0">
                <a:latin typeface="Arial" pitchFamily="34" charset="0"/>
                <a:ea typeface="Helvetica Neue"/>
                <a:cs typeface="Arial" pitchFamily="34" charset="0"/>
                <a:hlinkClick r:id="rId4" action="ppaction://hlinksldjump"/>
              </a:rPr>
              <a:t> : </a:t>
            </a:r>
            <a:r>
              <a:rPr lang="es-MX" sz="1200" b="1" u="sng" dirty="0" err="1" smtClean="0">
                <a:latin typeface="Arial" pitchFamily="34" charset="0"/>
                <a:ea typeface="Helvetica Neue"/>
                <a:cs typeface="Arial" pitchFamily="34" charset="0"/>
                <a:hlinkClick r:id="rId4" action="ppaction://hlinksldjump"/>
              </a:rPr>
              <a:t>sequential</a:t>
            </a:r>
            <a:r>
              <a:rPr lang="es-MX" sz="1200" b="1" u="sng" dirty="0" smtClean="0">
                <a:latin typeface="Arial" pitchFamily="34" charset="0"/>
                <a:ea typeface="Helvetica Neue"/>
                <a:cs typeface="Arial" pitchFamily="34" charset="0"/>
                <a:hlinkClick r:id="rId4" action="ppaction://hlinksldjump"/>
              </a:rPr>
              <a:t>, </a:t>
            </a:r>
            <a:r>
              <a:rPr lang="es-MX" sz="1200" b="1" u="sng" dirty="0" err="1" smtClean="0">
                <a:latin typeface="Arial" pitchFamily="34" charset="0"/>
                <a:ea typeface="Helvetica Neue"/>
                <a:cs typeface="Arial" pitchFamily="34" charset="0"/>
                <a:hlinkClick r:id="rId4" action="ppaction://hlinksldjump"/>
              </a:rPr>
              <a:t>parallel</a:t>
            </a:r>
            <a:r>
              <a:rPr lang="es-MX" sz="1200" b="1" u="sng" dirty="0" smtClean="0">
                <a:latin typeface="Arial" pitchFamily="34" charset="0"/>
                <a:ea typeface="Helvetica Neue"/>
                <a:cs typeface="Arial" pitchFamily="34" charset="0"/>
                <a:hlinkClick r:id="rId4" action="ppaction://hlinksldjump"/>
              </a:rPr>
              <a:t>, and </a:t>
            </a:r>
            <a:r>
              <a:rPr lang="es-MX" sz="1200" b="1" u="sng" dirty="0" err="1" smtClean="0">
                <a:latin typeface="Arial" pitchFamily="34" charset="0"/>
                <a:ea typeface="Helvetica Neue"/>
                <a:cs typeface="Arial" pitchFamily="34" charset="0"/>
                <a:hlinkClick r:id="rId4" action="ppaction://hlinksldjump"/>
              </a:rPr>
              <a:t>distributed</a:t>
            </a:r>
            <a:r>
              <a:rPr lang="es-MX" sz="1200" b="1" u="sng" dirty="0" smtClean="0">
                <a:latin typeface="Arial" pitchFamily="34" charset="0"/>
                <a:ea typeface="Helvetica Neue"/>
                <a:cs typeface="Arial" pitchFamily="34" charset="0"/>
                <a:hlinkClick r:id="rId4" action="ppaction://hlinksldjump"/>
              </a:rPr>
              <a:t> / Kenneth A. Berman </a:t>
            </a:r>
            <a:r>
              <a:rPr lang="es-MX" sz="1200" b="1" u="sng" dirty="0" err="1" smtClean="0">
                <a:latin typeface="Arial" pitchFamily="34" charset="0"/>
                <a:ea typeface="Helvetica Neue"/>
                <a:cs typeface="Arial" pitchFamily="34" charset="0"/>
                <a:hlinkClick r:id="rId4" action="ppaction://hlinksldjump"/>
              </a:rPr>
              <a:t>andJerome</a:t>
            </a:r>
            <a:r>
              <a:rPr lang="es-MX" sz="1200" b="1" u="sng" dirty="0" smtClean="0">
                <a:latin typeface="Arial" pitchFamily="34" charset="0"/>
                <a:ea typeface="Helvetica Neue"/>
                <a:cs typeface="Arial" pitchFamily="34" charset="0"/>
                <a:hlinkClick r:id="rId4" action="ppaction://hlinksldjump"/>
              </a:rPr>
              <a:t> L. Paul</a:t>
            </a:r>
            <a:endParaRPr lang="es-MX" sz="1200" b="1" dirty="0" smtClean="0">
              <a:latin typeface="Arial" pitchFamily="34" charset="0"/>
              <a:ea typeface="Calibri"/>
              <a:cs typeface="Arial" pitchFamily="34" charset="0"/>
            </a:endParaRPr>
          </a:p>
          <a:p>
            <a:pPr marL="16097250" algn="r" fontAlgn="base">
              <a:lnSpc>
                <a:spcPct val="100000"/>
              </a:lnSpc>
              <a:spcAft>
                <a:spcPts val="0"/>
              </a:spcAft>
            </a:pPr>
            <a:r>
              <a:rPr lang="es-MX" sz="1200" b="1" dirty="0" smtClean="0">
                <a:latin typeface="Arial" pitchFamily="34" charset="0"/>
                <a:ea typeface="Times New Roman"/>
                <a:cs typeface="Arial" pitchFamily="34" charset="0"/>
                <a:hlinkClick r:id="rId5" action="ppaction://hlinksldjump"/>
              </a:rPr>
              <a:t>D</a:t>
            </a:r>
            <a:endParaRPr lang="es-MX" sz="1200" b="1" dirty="0" smtClean="0">
              <a:latin typeface="Arial" pitchFamily="34" charset="0"/>
              <a:ea typeface="Calibri"/>
              <a:cs typeface="Arial" pitchFamily="34" charset="0"/>
              <a:hlinkClick r:id="rId5" action="ppaction://hlinksldjump"/>
            </a:endParaRPr>
          </a:p>
          <a:p>
            <a:r>
              <a:rPr lang="es-MX" sz="1200" b="1" dirty="0" smtClean="0">
                <a:latin typeface="Arial" pitchFamily="34" charset="0"/>
                <a:ea typeface="Helvetica Neue"/>
                <a:cs typeface="Arial" pitchFamily="34" charset="0"/>
                <a:hlinkClick r:id="rId5" action="ppaction://hlinksldjump"/>
              </a:rPr>
              <a:t>Elementos</a:t>
            </a:r>
            <a:r>
              <a:rPr lang="es-MX" sz="1200" b="1" u="sng" dirty="0" smtClean="0">
                <a:latin typeface="Arial" pitchFamily="34" charset="0"/>
                <a:ea typeface="Helvetica Neue"/>
                <a:cs typeface="Arial" pitchFamily="34" charset="0"/>
                <a:hlinkClick r:id="rId5" action="ppaction://hlinksldjump"/>
              </a:rPr>
              <a:t> </a:t>
            </a:r>
            <a:r>
              <a:rPr lang="es-MX" sz="1200" b="1" dirty="0" smtClean="0">
                <a:latin typeface="Arial" pitchFamily="34" charset="0"/>
                <a:ea typeface="Helvetica Neue"/>
                <a:cs typeface="Arial" pitchFamily="34" charset="0"/>
                <a:hlinkClick r:id="rId5" action="ppaction://hlinksldjump"/>
              </a:rPr>
              <a:t>de</a:t>
            </a:r>
            <a:r>
              <a:rPr lang="es-MX" sz="1200" b="1" u="sng" dirty="0" smtClean="0">
                <a:latin typeface="Arial" pitchFamily="34" charset="0"/>
                <a:ea typeface="Helvetica Neue"/>
                <a:cs typeface="Arial" pitchFamily="34" charset="0"/>
                <a:hlinkClick r:id="rId5" action="ppaction://hlinksldjump"/>
              </a:rPr>
              <a:t> </a:t>
            </a:r>
            <a:r>
              <a:rPr lang="es-MX" sz="1200" b="1" dirty="0" err="1" smtClean="0">
                <a:latin typeface="Arial" pitchFamily="34" charset="0"/>
                <a:ea typeface="Helvetica Neue"/>
                <a:cs typeface="Arial" pitchFamily="34" charset="0"/>
                <a:hlinkClick r:id="rId5" action="ppaction://hlinksldjump"/>
              </a:rPr>
              <a:t>matematicas</a:t>
            </a:r>
            <a:r>
              <a:rPr lang="es-MX" sz="1200" b="1" u="sng" dirty="0" smtClean="0">
                <a:latin typeface="Arial" pitchFamily="34" charset="0"/>
                <a:ea typeface="Helvetica Neue"/>
                <a:cs typeface="Arial" pitchFamily="34" charset="0"/>
                <a:hlinkClick r:id="rId5" action="ppaction://hlinksldjump"/>
              </a:rPr>
              <a:t> </a:t>
            </a:r>
            <a:r>
              <a:rPr lang="es-MX" sz="1200" b="1" dirty="0" smtClean="0">
                <a:latin typeface="Arial" pitchFamily="34" charset="0"/>
                <a:ea typeface="Helvetica Neue"/>
                <a:cs typeface="Arial" pitchFamily="34" charset="0"/>
                <a:hlinkClick r:id="rId5" action="ppaction://hlinksldjump"/>
              </a:rPr>
              <a:t>discretas</a:t>
            </a:r>
            <a:r>
              <a:rPr lang="es-MX" sz="1200" b="1" u="sng" dirty="0" smtClean="0">
                <a:latin typeface="Arial" pitchFamily="34" charset="0"/>
                <a:ea typeface="Helvetica Neue"/>
                <a:cs typeface="Arial" pitchFamily="34" charset="0"/>
                <a:hlinkClick r:id="rId5" action="ppaction://hlinksldjump"/>
              </a:rPr>
              <a:t> / </a:t>
            </a:r>
            <a:r>
              <a:rPr lang="es-MX" sz="1200" b="1" dirty="0" smtClean="0">
                <a:latin typeface="Arial" pitchFamily="34" charset="0"/>
                <a:ea typeface="Helvetica Neue"/>
                <a:cs typeface="Arial" pitchFamily="34" charset="0"/>
                <a:hlinkClick r:id="rId5" action="ppaction://hlinksldjump"/>
              </a:rPr>
              <a:t>C</a:t>
            </a:r>
            <a:r>
              <a:rPr lang="es-MX" sz="1200" b="1" u="sng" dirty="0" smtClean="0">
                <a:latin typeface="Arial" pitchFamily="34" charset="0"/>
                <a:ea typeface="Helvetica Neue"/>
                <a:cs typeface="Arial" pitchFamily="34" charset="0"/>
                <a:hlinkClick r:id="rId5" action="ppaction://hlinksldjump"/>
              </a:rPr>
              <a:t>. </a:t>
            </a:r>
            <a:r>
              <a:rPr lang="es-MX" sz="1200" b="1" dirty="0" smtClean="0">
                <a:latin typeface="Arial" pitchFamily="34" charset="0"/>
                <a:ea typeface="Helvetica Neue"/>
                <a:cs typeface="Arial" pitchFamily="34" charset="0"/>
                <a:hlinkClick r:id="rId5" action="ppaction://hlinksldjump"/>
              </a:rPr>
              <a:t>L</a:t>
            </a:r>
            <a:r>
              <a:rPr lang="es-MX" sz="1200" b="1" u="sng" dirty="0" smtClean="0">
                <a:latin typeface="Arial" pitchFamily="34" charset="0"/>
                <a:ea typeface="Helvetica Neue"/>
                <a:cs typeface="Arial" pitchFamily="34" charset="0"/>
                <a:hlinkClick r:id="rId5" action="ppaction://hlinksldjump"/>
              </a:rPr>
              <a:t>. </a:t>
            </a:r>
            <a:r>
              <a:rPr lang="es-MX" sz="1200" b="1" dirty="0" err="1" smtClean="0">
                <a:latin typeface="Arial" pitchFamily="34" charset="0"/>
                <a:ea typeface="Helvetica Neue"/>
                <a:cs typeface="Arial" pitchFamily="34" charset="0"/>
                <a:hlinkClick r:id="rId5" action="ppaction://hlinksldjump"/>
              </a:rPr>
              <a:t>Liu</a:t>
            </a:r>
            <a:r>
              <a:rPr lang="es-MX" sz="1200" b="1" u="sng" dirty="0" smtClean="0">
                <a:latin typeface="Arial" pitchFamily="34" charset="0"/>
                <a:ea typeface="Helvetica Neue"/>
                <a:cs typeface="Arial" pitchFamily="34" charset="0"/>
                <a:hlinkClick r:id="rId5" action="ppaction://hlinksldjump"/>
              </a:rPr>
              <a:t> ; </a:t>
            </a:r>
            <a:r>
              <a:rPr lang="es-MX" sz="1200" b="1" u="sng" dirty="0" err="1" smtClean="0">
                <a:latin typeface="Arial" pitchFamily="34" charset="0"/>
                <a:ea typeface="Helvetica Neue"/>
                <a:cs typeface="Arial" pitchFamily="34" charset="0"/>
                <a:hlinkClick r:id="rId5" action="ppaction://hlinksldjump"/>
              </a:rPr>
              <a:t>tr</a:t>
            </a:r>
            <a:r>
              <a:rPr lang="es-MX" sz="1200" b="1" u="sng" dirty="0" smtClean="0">
                <a:latin typeface="Arial" pitchFamily="34" charset="0"/>
                <a:ea typeface="Helvetica Neue"/>
                <a:cs typeface="Arial" pitchFamily="34" charset="0"/>
                <a:hlinkClick r:id="rId5" action="ppaction://hlinksldjump"/>
              </a:rPr>
              <a:t>. Luis Armando </a:t>
            </a:r>
            <a:r>
              <a:rPr lang="es-MX" sz="1200" b="1" u="sng" dirty="0" err="1" smtClean="0">
                <a:latin typeface="Arial" pitchFamily="34" charset="0"/>
                <a:ea typeface="Helvetica Neue"/>
                <a:cs typeface="Arial" pitchFamily="34" charset="0"/>
                <a:hlinkClick r:id="rId5" action="ppaction://hlinksldjump"/>
              </a:rPr>
              <a:t>Diaz</a:t>
            </a:r>
            <a:r>
              <a:rPr lang="es-MX" sz="1200" b="1" u="sng" dirty="0" smtClean="0">
                <a:latin typeface="Arial" pitchFamily="34" charset="0"/>
                <a:ea typeface="Helvetica Neue"/>
                <a:cs typeface="Arial" pitchFamily="34" charset="0"/>
                <a:hlinkClick r:id="rId5" action="ppaction://hlinksldjump"/>
              </a:rPr>
              <a:t> Torres</a:t>
            </a:r>
            <a:endParaRPr lang="es-MX" sz="1200" b="1" dirty="0" smtClean="0">
              <a:latin typeface="Arial" pitchFamily="34" charset="0"/>
              <a:ea typeface="Times New Roman"/>
              <a:cs typeface="Arial" pitchFamily="34" charset="0"/>
            </a:endParaRPr>
          </a:p>
          <a:p>
            <a:r>
              <a:rPr lang="es-MX" sz="1200" b="1" dirty="0" smtClean="0">
                <a:latin typeface="Arial" pitchFamily="34" charset="0"/>
                <a:ea typeface="Calibri"/>
                <a:cs typeface="Arial" pitchFamily="34" charset="0"/>
                <a:hlinkClick r:id="rId6" action="ppaction://hlinksldjump"/>
              </a:rPr>
              <a:t>Estructuras de </a:t>
            </a:r>
            <a:r>
              <a:rPr lang="es-MX" sz="1200" b="1" dirty="0" err="1" smtClean="0">
                <a:latin typeface="Arial" pitchFamily="34" charset="0"/>
                <a:ea typeface="Calibri"/>
                <a:cs typeface="Arial" pitchFamily="34" charset="0"/>
                <a:hlinkClick r:id="rId6" action="ppaction://hlinksldjump"/>
              </a:rPr>
              <a:t>matematicas</a:t>
            </a:r>
            <a:r>
              <a:rPr lang="es-MX" sz="1200" b="1" dirty="0" smtClean="0">
                <a:latin typeface="Arial" pitchFamily="34" charset="0"/>
                <a:ea typeface="Calibri"/>
                <a:cs typeface="Arial" pitchFamily="34" charset="0"/>
                <a:hlinkClick r:id="rId6" action="ppaction://hlinksldjump"/>
              </a:rPr>
              <a:t> discretas para la </a:t>
            </a:r>
            <a:r>
              <a:rPr lang="es-MX" sz="1200" b="1" dirty="0" err="1" smtClean="0">
                <a:latin typeface="Arial" pitchFamily="34" charset="0"/>
                <a:ea typeface="Calibri"/>
                <a:cs typeface="Arial" pitchFamily="34" charset="0"/>
                <a:hlinkClick r:id="rId6" action="ppaction://hlinksldjump"/>
              </a:rPr>
              <a:t>computacion</a:t>
            </a:r>
            <a:r>
              <a:rPr lang="es-MX" sz="1200" b="1" dirty="0" smtClean="0">
                <a:latin typeface="Arial" pitchFamily="34" charset="0"/>
                <a:ea typeface="Calibri"/>
                <a:cs typeface="Arial" pitchFamily="34" charset="0"/>
                <a:hlinkClick r:id="rId6" action="ppaction://hlinksldjump"/>
              </a:rPr>
              <a:t> / Bernard </a:t>
            </a:r>
            <a:r>
              <a:rPr lang="es-MX" sz="1200" b="1" dirty="0" err="1" smtClean="0">
                <a:latin typeface="Arial" pitchFamily="34" charset="0"/>
                <a:ea typeface="Calibri"/>
                <a:cs typeface="Arial" pitchFamily="34" charset="0"/>
                <a:hlinkClick r:id="rId6" action="ppaction://hlinksldjump"/>
              </a:rPr>
              <a:t>Kolman</a:t>
            </a:r>
            <a:r>
              <a:rPr lang="es-MX" sz="1200" b="1" dirty="0" smtClean="0">
                <a:latin typeface="Arial" pitchFamily="34" charset="0"/>
                <a:ea typeface="Calibri"/>
                <a:cs typeface="Arial" pitchFamily="34" charset="0"/>
                <a:hlinkClick r:id="rId6" action="ppaction://hlinksldjump"/>
              </a:rPr>
              <a:t>, Robert C. </a:t>
            </a:r>
            <a:r>
              <a:rPr lang="es-MX" sz="1200" b="1" dirty="0" err="1" smtClean="0">
                <a:latin typeface="Arial" pitchFamily="34" charset="0"/>
                <a:ea typeface="Calibri"/>
                <a:cs typeface="Arial" pitchFamily="34" charset="0"/>
                <a:hlinkClick r:id="rId6" action="ppaction://hlinksldjump"/>
              </a:rPr>
              <a:t>Busby</a:t>
            </a:r>
            <a:r>
              <a:rPr lang="es-MX" sz="1200" b="1" dirty="0" smtClean="0">
                <a:latin typeface="Arial" pitchFamily="34" charset="0"/>
                <a:ea typeface="Calibri"/>
                <a:cs typeface="Arial" pitchFamily="34" charset="0"/>
                <a:hlinkClick r:id="rId6" action="ppaction://hlinksldjump"/>
              </a:rPr>
              <a:t>, Sharon Ross ; </a:t>
            </a:r>
            <a:r>
              <a:rPr lang="es-MX" sz="1200" b="1" dirty="0" err="1" smtClean="0">
                <a:latin typeface="Arial" pitchFamily="34" charset="0"/>
                <a:ea typeface="Calibri"/>
                <a:cs typeface="Arial" pitchFamily="34" charset="0"/>
                <a:hlinkClick r:id="rId6" action="ppaction://hlinksldjump"/>
              </a:rPr>
              <a:t>tr</a:t>
            </a:r>
            <a:r>
              <a:rPr lang="es-MX" sz="1200" b="1" dirty="0" smtClean="0">
                <a:latin typeface="Arial" pitchFamily="34" charset="0"/>
                <a:ea typeface="Calibri"/>
                <a:cs typeface="Arial" pitchFamily="34" charset="0"/>
                <a:hlinkClick r:id="rId6" action="ppaction://hlinksldjump"/>
              </a:rPr>
              <a:t>. Oscar Alfredo Palmas Velasco</a:t>
            </a:r>
            <a:endParaRPr lang="es-MX" sz="1200" b="1" dirty="0" smtClean="0">
              <a:latin typeface="Arial" pitchFamily="34" charset="0"/>
              <a:ea typeface="Calibri"/>
              <a:cs typeface="Arial" pitchFamily="34" charset="0"/>
            </a:endParaRPr>
          </a:p>
          <a:p>
            <a:r>
              <a:rPr lang="es-MX" sz="1200" b="1" dirty="0" smtClean="0">
                <a:latin typeface="Arial" pitchFamily="34" charset="0"/>
                <a:ea typeface="Calibri"/>
                <a:cs typeface="Arial" pitchFamily="34" charset="0"/>
                <a:hlinkClick r:id="rId7" action="ppaction://hlinksldjump"/>
              </a:rPr>
              <a:t>GRASSMANN, </a:t>
            </a:r>
            <a:r>
              <a:rPr lang="es-MX" sz="1200" b="1" dirty="0" err="1" smtClean="0">
                <a:latin typeface="Arial" pitchFamily="34" charset="0"/>
                <a:ea typeface="Calibri"/>
                <a:cs typeface="Arial" pitchFamily="34" charset="0"/>
                <a:hlinkClick r:id="rId7" action="ppaction://hlinksldjump"/>
              </a:rPr>
              <a:t>Winfried</a:t>
            </a:r>
            <a:r>
              <a:rPr lang="es-MX" sz="1200" b="1" dirty="0" smtClean="0">
                <a:latin typeface="Arial" pitchFamily="34" charset="0"/>
                <a:ea typeface="Calibri"/>
                <a:cs typeface="Arial" pitchFamily="34" charset="0"/>
                <a:hlinkClick r:id="rId7" action="ppaction://hlinksldjump"/>
              </a:rPr>
              <a:t> K, TREMBLAY, J. P. Matemática discreta y lógica </a:t>
            </a:r>
            <a:r>
              <a:rPr lang="es-MX" sz="1200" b="1" dirty="0" err="1" smtClean="0">
                <a:latin typeface="Arial" pitchFamily="34" charset="0"/>
                <a:ea typeface="Times New Roman"/>
                <a:cs typeface="Arial" pitchFamily="34" charset="0"/>
                <a:hlinkClick r:id="rId7" action="ppaction://hlinksldjump"/>
              </a:rPr>
              <a:t>Idioma</a:t>
            </a:r>
            <a:r>
              <a:rPr lang="es-MX" sz="1200" b="1" dirty="0" err="1" smtClean="0">
                <a:latin typeface="Arial" pitchFamily="34" charset="0"/>
                <a:ea typeface="Calibri"/>
                <a:cs typeface="Arial" pitchFamily="34" charset="0"/>
                <a:hlinkClick r:id="rId7" action="ppaction://hlinksldjump"/>
              </a:rPr>
              <a:t>Introducción</a:t>
            </a:r>
            <a:r>
              <a:rPr lang="es-MX" sz="1200" b="1" dirty="0" smtClean="0">
                <a:latin typeface="Arial" pitchFamily="34" charset="0"/>
                <a:ea typeface="Calibri"/>
                <a:cs typeface="Arial" pitchFamily="34" charset="0"/>
                <a:hlinkClick r:id="rId7" action="ppaction://hlinksldjump"/>
              </a:rPr>
              <a:t> a la </a:t>
            </a:r>
            <a:r>
              <a:rPr lang="es-MX" sz="1200" b="1" dirty="0" err="1" smtClean="0">
                <a:latin typeface="Arial" pitchFamily="34" charset="0"/>
                <a:ea typeface="Calibri"/>
                <a:cs typeface="Arial" pitchFamily="34" charset="0"/>
                <a:hlinkClick r:id="rId7" action="ppaction://hlinksldjump"/>
              </a:rPr>
              <a:t>teoría</a:t>
            </a:r>
            <a:r>
              <a:rPr lang="es-MX" sz="1200" b="1" dirty="0" smtClean="0">
                <a:latin typeface="Arial" pitchFamily="34" charset="0"/>
                <a:ea typeface="Calibri"/>
                <a:cs typeface="Arial" pitchFamily="34" charset="0"/>
                <a:hlinkClick r:id="rId7" action="ppaction://hlinksldjump"/>
              </a:rPr>
              <a:t> de la </a:t>
            </a:r>
            <a:r>
              <a:rPr lang="es-MX" sz="1200" b="1" dirty="0" err="1" smtClean="0">
                <a:latin typeface="Arial" pitchFamily="34" charset="0"/>
                <a:ea typeface="Calibri"/>
                <a:cs typeface="Arial" pitchFamily="34" charset="0"/>
                <a:hlinkClick r:id="rId7" action="ppaction://hlinksldjump"/>
              </a:rPr>
              <a:t>computabilidad</a:t>
            </a:r>
            <a:endParaRPr lang="es-MX" sz="1200" b="1" dirty="0" smtClean="0">
              <a:latin typeface="Arial" pitchFamily="34" charset="0"/>
              <a:ea typeface="Calibri"/>
              <a:cs typeface="Arial" pitchFamily="34" charset="0"/>
            </a:endParaRPr>
          </a:p>
          <a:p>
            <a:r>
              <a:rPr lang="es-MX" sz="1200" b="1" dirty="0" err="1" smtClean="0">
                <a:latin typeface="Arial" pitchFamily="34" charset="0"/>
                <a:ea typeface="Calibri"/>
                <a:cs typeface="Arial" pitchFamily="34" charset="0"/>
                <a:hlinkClick r:id="rId8" action="ppaction://hlinksldjump"/>
              </a:rPr>
              <a:t>Introduccion</a:t>
            </a:r>
            <a:r>
              <a:rPr lang="es-MX" sz="1200" b="1" dirty="0" smtClean="0">
                <a:latin typeface="Arial" pitchFamily="34" charset="0"/>
                <a:ea typeface="Calibri"/>
                <a:cs typeface="Arial" pitchFamily="34" charset="0"/>
                <a:hlinkClick r:id="rId8" action="ppaction://hlinksldjump"/>
              </a:rPr>
              <a:t> a la </a:t>
            </a:r>
            <a:r>
              <a:rPr lang="es-MX" sz="1200" b="1" dirty="0" err="1" smtClean="0">
                <a:latin typeface="Arial" pitchFamily="34" charset="0"/>
                <a:ea typeface="Calibri"/>
                <a:cs typeface="Arial" pitchFamily="34" charset="0"/>
                <a:hlinkClick r:id="rId8" action="ppaction://hlinksldjump"/>
              </a:rPr>
              <a:t>logica</a:t>
            </a:r>
            <a:r>
              <a:rPr lang="es-MX" sz="1200" b="1" dirty="0" smtClean="0">
                <a:latin typeface="Arial" pitchFamily="34" charset="0"/>
                <a:ea typeface="Calibri"/>
                <a:cs typeface="Arial" pitchFamily="34" charset="0"/>
                <a:hlinkClick r:id="rId8" action="ppaction://hlinksldjump"/>
              </a:rPr>
              <a:t> deductiva y </a:t>
            </a:r>
            <a:r>
              <a:rPr lang="es-MX" sz="1200" b="1" dirty="0" err="1" smtClean="0">
                <a:latin typeface="Arial" pitchFamily="34" charset="0"/>
                <a:ea typeface="Calibri"/>
                <a:cs typeface="Arial" pitchFamily="34" charset="0"/>
                <a:hlinkClick r:id="rId8" action="ppaction://hlinksldjump"/>
              </a:rPr>
              <a:t>teoria</a:t>
            </a:r>
            <a:r>
              <a:rPr lang="es-MX" sz="1200" b="1" dirty="0" smtClean="0">
                <a:latin typeface="Arial" pitchFamily="34" charset="0"/>
                <a:ea typeface="Calibri"/>
                <a:cs typeface="Arial" pitchFamily="34" charset="0"/>
                <a:hlinkClick r:id="rId8" action="ppaction://hlinksldjump"/>
              </a:rPr>
              <a:t> de los conjuntos / Javier Salazar resines</a:t>
            </a:r>
            <a:endParaRPr lang="es-MX" sz="1200" b="1" dirty="0" smtClean="0">
              <a:latin typeface="Arial" pitchFamily="34" charset="0"/>
              <a:ea typeface="Calibri"/>
              <a:cs typeface="Arial" pitchFamily="34" charset="0"/>
            </a:endParaRPr>
          </a:p>
          <a:p>
            <a:r>
              <a:rPr lang="es-MX" sz="1200" b="1" u="sng" dirty="0" err="1" smtClean="0">
                <a:latin typeface="Arial" pitchFamily="34" charset="0"/>
                <a:ea typeface="Helvetica Neue"/>
                <a:cs typeface="Arial" pitchFamily="34" charset="0"/>
                <a:hlinkClick r:id="rId9" action="ppaction://hlinksldjump"/>
              </a:rPr>
              <a:t>Introductory</a:t>
            </a:r>
            <a:r>
              <a:rPr lang="es-MX" sz="1200" b="1" u="sng" dirty="0" smtClean="0">
                <a:latin typeface="Arial" pitchFamily="34" charset="0"/>
                <a:ea typeface="Helvetica Neue"/>
                <a:cs typeface="Arial" pitchFamily="34" charset="0"/>
                <a:hlinkClick r:id="rId9" action="ppaction://hlinksldjump"/>
              </a:rPr>
              <a:t> </a:t>
            </a:r>
            <a:r>
              <a:rPr lang="es-MX" sz="1200" b="1" u="sng" dirty="0" err="1" smtClean="0">
                <a:latin typeface="Arial" pitchFamily="34" charset="0"/>
                <a:ea typeface="Helvetica Neue"/>
                <a:cs typeface="Arial" pitchFamily="34" charset="0"/>
                <a:hlinkClick r:id="rId9" action="ppaction://hlinksldjump"/>
              </a:rPr>
              <a:t>discrete</a:t>
            </a:r>
            <a:r>
              <a:rPr lang="es-MX" sz="1200" b="1" u="sng" dirty="0" smtClean="0">
                <a:latin typeface="Arial" pitchFamily="34" charset="0"/>
                <a:ea typeface="Helvetica Neue"/>
                <a:cs typeface="Arial" pitchFamily="34" charset="0"/>
                <a:hlinkClick r:id="rId9" action="ppaction://hlinksldjump"/>
              </a:rPr>
              <a:t> </a:t>
            </a:r>
            <a:r>
              <a:rPr lang="es-MX" sz="1200" b="1" u="sng" dirty="0" err="1" smtClean="0">
                <a:latin typeface="Arial" pitchFamily="34" charset="0"/>
                <a:ea typeface="Helvetica Neue"/>
                <a:cs typeface="Arial" pitchFamily="34" charset="0"/>
                <a:hlinkClick r:id="rId9" action="ppaction://hlinksldjump"/>
              </a:rPr>
              <a:t>mathematics</a:t>
            </a:r>
            <a:r>
              <a:rPr lang="es-MX" sz="1200" b="1" u="sng" dirty="0" smtClean="0">
                <a:latin typeface="Arial" pitchFamily="34" charset="0"/>
                <a:ea typeface="Helvetica Neue"/>
                <a:cs typeface="Arial" pitchFamily="34" charset="0"/>
                <a:hlinkClick r:id="rId9" action="ppaction://hlinksldjump"/>
              </a:rPr>
              <a:t> / V.K. </a:t>
            </a:r>
            <a:r>
              <a:rPr lang="es-MX" sz="1200" b="1" u="sng" dirty="0" err="1" smtClean="0">
                <a:latin typeface="Arial" pitchFamily="34" charset="0"/>
                <a:ea typeface="Helvetica Neue"/>
                <a:cs typeface="Arial" pitchFamily="34" charset="0"/>
                <a:hlinkClick r:id="rId9" action="ppaction://hlinksldjump"/>
              </a:rPr>
              <a:t>Balakrishnan</a:t>
            </a:r>
            <a:endParaRPr lang="es-MX" sz="1200" b="1" dirty="0" smtClean="0">
              <a:latin typeface="Arial" pitchFamily="34" charset="0"/>
              <a:ea typeface="Times New Roman"/>
              <a:cs typeface="Arial" pitchFamily="34" charset="0"/>
            </a:endParaRPr>
          </a:p>
          <a:p>
            <a:pPr fontAlgn="base"/>
            <a:r>
              <a:rPr lang="es-MX" sz="1200" b="1" u="sng" dirty="0" smtClean="0">
                <a:latin typeface="Arial" pitchFamily="34" charset="0"/>
                <a:ea typeface="Times New Roman"/>
                <a:cs typeface="Arial" pitchFamily="34" charset="0"/>
                <a:hlinkClick r:id="rId10" action="ppaction://hlinksldjump"/>
              </a:rPr>
              <a:t>Lógica y matemática : para ciencias de la computación / </a:t>
            </a:r>
            <a:r>
              <a:rPr lang="es-MX" sz="1200" b="1" dirty="0" smtClean="0">
                <a:latin typeface="Arial" pitchFamily="34" charset="0"/>
                <a:ea typeface="Times New Roman"/>
                <a:cs typeface="Arial" pitchFamily="34" charset="0"/>
                <a:hlinkClick r:id="rId10" action="ppaction://hlinksldjump"/>
              </a:rPr>
              <a:t>Fidel</a:t>
            </a:r>
            <a:r>
              <a:rPr lang="es-MX" sz="1200" b="1" u="sng" dirty="0" smtClean="0">
                <a:latin typeface="Arial" pitchFamily="34" charset="0"/>
                <a:ea typeface="Times New Roman"/>
                <a:cs typeface="Arial" pitchFamily="34" charset="0"/>
                <a:hlinkClick r:id="rId10" action="ppaction://hlinksldjump"/>
              </a:rPr>
              <a:t> </a:t>
            </a:r>
            <a:r>
              <a:rPr lang="es-MX" sz="1200" b="1" dirty="0" err="1" smtClean="0">
                <a:latin typeface="Arial" pitchFamily="34" charset="0"/>
                <a:ea typeface="Times New Roman"/>
                <a:cs typeface="Arial" pitchFamily="34" charset="0"/>
                <a:hlinkClick r:id="rId10" action="ppaction://hlinksldjump"/>
              </a:rPr>
              <a:t>Barboza</a:t>
            </a:r>
            <a:r>
              <a:rPr lang="es-MX" sz="1200" b="1" u="sng" dirty="0" smtClean="0">
                <a:latin typeface="Arial" pitchFamily="34" charset="0"/>
                <a:ea typeface="Times New Roman"/>
                <a:cs typeface="Arial" pitchFamily="34" charset="0"/>
                <a:hlinkClick r:id="rId10" action="ppaction://hlinksldjump"/>
              </a:rPr>
              <a:t> Gutiérrez</a:t>
            </a:r>
            <a:endParaRPr lang="es-MX" sz="1200" b="1" dirty="0" smtClean="0">
              <a:latin typeface="Arial" pitchFamily="34" charset="0"/>
              <a:ea typeface="Times New Roman"/>
              <a:cs typeface="Arial" pitchFamily="34" charset="0"/>
            </a:endParaRPr>
          </a:p>
          <a:p>
            <a:r>
              <a:rPr lang="es-MX" sz="1200" b="1" dirty="0" smtClean="0">
                <a:latin typeface="Arial" pitchFamily="34" charset="0"/>
                <a:ea typeface="Calibri"/>
                <a:cs typeface="Arial" pitchFamily="34" charset="0"/>
                <a:hlinkClick r:id="rId11" action="ppaction://hlinksldjump"/>
              </a:rPr>
              <a:t>Matemática discreta para la computación : nociones teóricas y problemas resueltos / Miguel Ángel García Muñoz</a:t>
            </a:r>
            <a:endParaRPr lang="es-MX" sz="1200" b="1" dirty="0" smtClean="0">
              <a:latin typeface="Arial" pitchFamily="34" charset="0"/>
              <a:ea typeface="Calibri"/>
              <a:cs typeface="Arial" pitchFamily="34" charset="0"/>
            </a:endParaRPr>
          </a:p>
          <a:p>
            <a:r>
              <a:rPr lang="es-MX" sz="1200" b="1" u="sng" dirty="0" smtClean="0">
                <a:latin typeface="Arial" pitchFamily="34" charset="0"/>
                <a:ea typeface="Helvetica Neue"/>
                <a:cs typeface="Arial" pitchFamily="34" charset="0"/>
                <a:hlinkClick r:id="rId12" action="ppaction://hlinksldjump"/>
              </a:rPr>
              <a:t>Matemática discreta y sus aplicaciones / Kenneth H. Rosen ; </a:t>
            </a:r>
            <a:r>
              <a:rPr lang="es-MX" sz="1200" b="1" u="sng" dirty="0" err="1" smtClean="0">
                <a:latin typeface="Arial" pitchFamily="34" charset="0"/>
                <a:ea typeface="Helvetica Neue"/>
                <a:cs typeface="Arial" pitchFamily="34" charset="0"/>
                <a:hlinkClick r:id="rId12" action="ppaction://hlinksldjump"/>
              </a:rPr>
              <a:t>tr</a:t>
            </a:r>
            <a:r>
              <a:rPr lang="es-MX" sz="1200" b="1" u="sng" dirty="0" smtClean="0">
                <a:latin typeface="Arial" pitchFamily="34" charset="0"/>
                <a:ea typeface="Helvetica Neue"/>
                <a:cs typeface="Arial" pitchFamily="34" charset="0"/>
                <a:hlinkClick r:id="rId12" action="ppaction://hlinksldjump"/>
              </a:rPr>
              <a:t>., José Manuel Pérez Morales ... [y otros.]</a:t>
            </a:r>
            <a:endParaRPr lang="es-MX" sz="1200" b="1" dirty="0" smtClean="0">
              <a:latin typeface="Arial" pitchFamily="34" charset="0"/>
              <a:ea typeface="Times New Roman"/>
              <a:cs typeface="Arial" pitchFamily="34" charset="0"/>
            </a:endParaRPr>
          </a:p>
          <a:p>
            <a:r>
              <a:rPr lang="es-MX" sz="1200" b="1" dirty="0" smtClean="0">
                <a:latin typeface="Arial" pitchFamily="34" charset="0"/>
                <a:ea typeface="Calibri"/>
                <a:cs typeface="Arial" pitchFamily="34" charset="0"/>
                <a:hlinkClick r:id="rId13" action="ppaction://hlinksldjump"/>
              </a:rPr>
              <a:t>Matemáticas discretas con aplicación a las ciencias de la computación</a:t>
            </a:r>
            <a:endParaRPr lang="es-MX" sz="1200" b="1" dirty="0" smtClean="0">
              <a:latin typeface="Arial" pitchFamily="34" charset="0"/>
              <a:ea typeface="Calibri"/>
              <a:cs typeface="Arial" pitchFamily="34" charset="0"/>
            </a:endParaRPr>
          </a:p>
          <a:p>
            <a:r>
              <a:rPr lang="es-MX" sz="1200" b="1" dirty="0" smtClean="0">
                <a:latin typeface="Arial" pitchFamily="34" charset="0"/>
                <a:ea typeface="Calibri"/>
                <a:cs typeface="Arial" pitchFamily="34" charset="0"/>
                <a:hlinkClick r:id="rId14" action="ppaction://hlinksldjump"/>
              </a:rPr>
              <a:t>Matemáticas discretas con teoría de gráficas y combinatoria / T. </a:t>
            </a:r>
            <a:r>
              <a:rPr lang="es-MX" sz="1200" b="1" dirty="0" err="1" smtClean="0">
                <a:latin typeface="Arial" pitchFamily="34" charset="0"/>
                <a:ea typeface="Calibri"/>
                <a:cs typeface="Arial" pitchFamily="34" charset="0"/>
                <a:hlinkClick r:id="rId14" action="ppaction://hlinksldjump"/>
              </a:rPr>
              <a:t>Veerarajan</a:t>
            </a:r>
            <a:r>
              <a:rPr lang="es-MX" sz="1200" b="1" dirty="0" smtClean="0">
                <a:latin typeface="Arial" pitchFamily="34" charset="0"/>
                <a:ea typeface="Calibri"/>
                <a:cs typeface="Arial" pitchFamily="34" charset="0"/>
                <a:hlinkClick r:id="rId14" action="ppaction://hlinksldjump"/>
              </a:rPr>
              <a:t> ; traducción, Gabriel Nagore C</a:t>
            </a:r>
            <a:r>
              <a:rPr lang="es-MX" sz="1200" b="1" dirty="0" smtClean="0">
                <a:latin typeface="Arial" pitchFamily="34" charset="0"/>
                <a:ea typeface="Calibri"/>
                <a:cs typeface="Arial" pitchFamily="34" charset="0"/>
                <a:hlinkClick r:id="rId14" action="ppaction://hlinksldjump"/>
              </a:rPr>
              <a:t>.</a:t>
            </a:r>
            <a:endParaRPr lang="es-MX" sz="1200" b="1" dirty="0" smtClean="0">
              <a:latin typeface="Arial" pitchFamily="34" charset="0"/>
              <a:ea typeface="Calibri"/>
              <a:cs typeface="Arial" pitchFamily="34" charset="0"/>
            </a:endParaRPr>
          </a:p>
          <a:p>
            <a:r>
              <a:rPr lang="es-MX" sz="1200" b="1" dirty="0" smtClean="0">
                <a:solidFill>
                  <a:srgbClr val="008080"/>
                </a:solidFill>
                <a:latin typeface="Arial" pitchFamily="34" charset="0"/>
                <a:cs typeface="Arial" pitchFamily="34" charset="0"/>
                <a:hlinkClick r:id="rId15" action="ppaction://hlinksldjump"/>
              </a:rPr>
              <a:t>Matemáticas discretas Edward R. </a:t>
            </a:r>
            <a:r>
              <a:rPr lang="es-MX" sz="1200" b="1" dirty="0" err="1" smtClean="0">
                <a:solidFill>
                  <a:srgbClr val="008080"/>
                </a:solidFill>
                <a:latin typeface="Arial" pitchFamily="34" charset="0"/>
                <a:cs typeface="Arial" pitchFamily="34" charset="0"/>
                <a:hlinkClick r:id="rId15" action="ppaction://hlinksldjump"/>
              </a:rPr>
              <a:t>Scheinerman</a:t>
            </a:r>
            <a:r>
              <a:rPr lang="es-MX" sz="1200" b="1" dirty="0" smtClean="0">
                <a:solidFill>
                  <a:srgbClr val="008080"/>
                </a:solidFill>
                <a:latin typeface="Arial" pitchFamily="34" charset="0"/>
                <a:cs typeface="Arial" pitchFamily="34" charset="0"/>
                <a:hlinkClick r:id="rId15" action="ppaction://hlinksldjump"/>
              </a:rPr>
              <a:t> ; traducción Virgilio </a:t>
            </a:r>
            <a:r>
              <a:rPr lang="es-MX" sz="1200" b="1" dirty="0" err="1" smtClean="0">
                <a:solidFill>
                  <a:srgbClr val="008080"/>
                </a:solidFill>
                <a:latin typeface="Arial" pitchFamily="34" charset="0"/>
                <a:cs typeface="Arial" pitchFamily="34" charset="0"/>
                <a:hlinkClick r:id="rId15" action="ppaction://hlinksldjump"/>
              </a:rPr>
              <a:t>Gonzalez</a:t>
            </a:r>
            <a:r>
              <a:rPr lang="es-MX" sz="1200" b="1" dirty="0" smtClean="0">
                <a:solidFill>
                  <a:srgbClr val="008080"/>
                </a:solidFill>
                <a:latin typeface="Arial" pitchFamily="34" charset="0"/>
                <a:cs typeface="Arial" pitchFamily="34" charset="0"/>
                <a:hlinkClick r:id="rId15" action="ppaction://hlinksldjump"/>
              </a:rPr>
              <a:t> Pozo</a:t>
            </a:r>
            <a:endParaRPr lang="es-MX" sz="1200" b="1" dirty="0" smtClean="0">
              <a:solidFill>
                <a:srgbClr val="008080"/>
              </a:solidFill>
              <a:latin typeface="Arial" pitchFamily="34" charset="0"/>
              <a:cs typeface="Arial" pitchFamily="34" charset="0"/>
            </a:endParaRPr>
          </a:p>
          <a:p>
            <a:endParaRPr lang="es-MX" sz="1200" b="1" dirty="0" smtClean="0">
              <a:latin typeface="Arial" pitchFamily="34" charset="0"/>
              <a:ea typeface="Calibri"/>
              <a:cs typeface="Arial" pitchFamily="34" charset="0"/>
            </a:endParaRPr>
          </a:p>
        </p:txBody>
      </p:sp>
      <p:sp>
        <p:nvSpPr>
          <p:cNvPr id="8" name="7 CuadroTexto"/>
          <p:cNvSpPr txBox="1"/>
          <p:nvPr/>
        </p:nvSpPr>
        <p:spPr>
          <a:xfrm>
            <a:off x="646386" y="2475186"/>
            <a:ext cx="3042745" cy="707886"/>
          </a:xfrm>
          <a:prstGeom prst="rect">
            <a:avLst/>
          </a:prstGeom>
          <a:noFill/>
        </p:spPr>
        <p:txBody>
          <a:bodyPr wrap="square" rtlCol="0">
            <a:spAutoFit/>
          </a:bodyPr>
          <a:lstStyle/>
          <a:p>
            <a:r>
              <a:rPr lang="es-MX" sz="2000" b="1" dirty="0" smtClean="0">
                <a:latin typeface="Arial" pitchFamily="34" charset="0"/>
                <a:cs typeface="Arial" pitchFamily="34" charset="0"/>
              </a:rPr>
              <a:t>Libros relacionados al tema:</a:t>
            </a:r>
            <a:endParaRPr lang="es-MX" sz="2000" b="1" dirty="0">
              <a:latin typeface="Arial" pitchFamily="34" charset="0"/>
              <a:cs typeface="Arial" pitchFamily="34" charset="0"/>
            </a:endParaRPr>
          </a:p>
        </p:txBody>
      </p:sp>
      <p:sp>
        <p:nvSpPr>
          <p:cNvPr id="10" name="9 Flecha derecha">
            <a:hlinkClick r:id="rId16"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pic>
        <p:nvPicPr>
          <p:cNvPr id="52226" name="Picture 2" descr="Resultado de imagen para libros gif"/>
          <p:cNvPicPr>
            <a:picLocks noChangeAspect="1" noChangeArrowheads="1" noCrop="1"/>
          </p:cNvPicPr>
          <p:nvPr/>
        </p:nvPicPr>
        <p:blipFill>
          <a:blip r:embed="rId17"/>
          <a:srcRect/>
          <a:stretch>
            <a:fillRect/>
          </a:stretch>
        </p:blipFill>
        <p:spPr bwMode="auto">
          <a:xfrm>
            <a:off x="10009024" y="5184172"/>
            <a:ext cx="1762125" cy="128587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Resultado de imagen para Teoría de gráficas. gif">
            <a:hlinkClick r:id="rId3" action="ppaction://hlinksldjump"/>
          </p:cNvPr>
          <p:cNvPicPr>
            <a:picLocks noChangeAspect="1" noChangeArrowheads="1"/>
          </p:cNvPicPr>
          <p:nvPr/>
        </p:nvPicPr>
        <p:blipFill>
          <a:blip r:embed="rId4"/>
          <a:srcRect/>
          <a:stretch>
            <a:fillRect/>
          </a:stretch>
        </p:blipFill>
        <p:spPr bwMode="auto">
          <a:xfrm>
            <a:off x="421328" y="472967"/>
            <a:ext cx="1484500" cy="1508837"/>
          </a:xfrm>
          <a:prstGeom prst="rect">
            <a:avLst/>
          </a:prstGeom>
          <a:noFill/>
        </p:spPr>
      </p:pic>
      <p:sp>
        <p:nvSpPr>
          <p:cNvPr id="6" name="5 Rectángulo"/>
          <p:cNvSpPr/>
          <p:nvPr/>
        </p:nvSpPr>
        <p:spPr>
          <a:xfrm>
            <a:off x="2874579" y="804069"/>
            <a:ext cx="6096000" cy="1323439"/>
          </a:xfrm>
          <a:prstGeom prst="rect">
            <a:avLst/>
          </a:prstGeom>
        </p:spPr>
        <p:txBody>
          <a:bodyPr>
            <a:spAutoFit/>
          </a:bodyPr>
          <a:lstStyle/>
          <a:p>
            <a:r>
              <a:rPr lang="es-MX" sz="4000" b="1" dirty="0" smtClean="0">
                <a:solidFill>
                  <a:schemeClr val="bg1"/>
                </a:solidFill>
                <a:latin typeface="Arial" pitchFamily="34" charset="0"/>
                <a:cs typeface="Arial" pitchFamily="34" charset="0"/>
              </a:rPr>
              <a:t>Teoría</a:t>
            </a:r>
          </a:p>
          <a:p>
            <a:r>
              <a:rPr lang="es-MX" sz="4000" b="1" dirty="0" smtClean="0">
                <a:solidFill>
                  <a:schemeClr val="bg1"/>
                </a:solidFill>
                <a:latin typeface="Arial" pitchFamily="34" charset="0"/>
                <a:cs typeface="Arial" pitchFamily="34" charset="0"/>
              </a:rPr>
              <a:t> de gráficas</a:t>
            </a:r>
            <a:endParaRPr lang="es-MX" sz="4000" b="1" dirty="0">
              <a:solidFill>
                <a:schemeClr val="bg1"/>
              </a:solidFill>
              <a:latin typeface="Arial" pitchFamily="34" charset="0"/>
              <a:cs typeface="Arial" pitchFamily="34" charset="0"/>
            </a:endParaRPr>
          </a:p>
        </p:txBody>
      </p:sp>
      <p:sp>
        <p:nvSpPr>
          <p:cNvPr id="7" name="6 Rectángulo"/>
          <p:cNvSpPr/>
          <p:nvPr/>
        </p:nvSpPr>
        <p:spPr>
          <a:xfrm>
            <a:off x="2117834" y="2162441"/>
            <a:ext cx="6096000" cy="3600986"/>
          </a:xfrm>
          <a:prstGeom prst="rect">
            <a:avLst/>
          </a:prstGeom>
        </p:spPr>
        <p:txBody>
          <a:bodyPr>
            <a:spAutoFit/>
          </a:bodyPr>
          <a:lstStyle/>
          <a:p>
            <a:pPr fontAlgn="base">
              <a:tabLst>
                <a:tab pos="2152650" algn="l"/>
              </a:tabLst>
            </a:pPr>
            <a:r>
              <a:rPr lang="es-MX" sz="1200" b="1" u="sng" dirty="0" err="1" smtClean="0">
                <a:solidFill>
                  <a:srgbClr val="00B0F0"/>
                </a:solidFill>
                <a:latin typeface="Arial" pitchFamily="34" charset="0"/>
                <a:ea typeface="Helvetica Neue"/>
                <a:cs typeface="Arial" pitchFamily="34" charset="0"/>
                <a:hlinkClick r:id="rId5" action="ppaction://hlinksldjump"/>
              </a:rPr>
              <a:t>Algorithms</a:t>
            </a:r>
            <a:r>
              <a:rPr lang="es-MX" sz="1200" b="1" u="sng" dirty="0" smtClean="0">
                <a:solidFill>
                  <a:srgbClr val="00B0F0"/>
                </a:solidFill>
                <a:latin typeface="Arial" pitchFamily="34" charset="0"/>
                <a:ea typeface="Helvetica Neue"/>
                <a:cs typeface="Arial" pitchFamily="34" charset="0"/>
                <a:hlinkClick r:id="rId5" action="ppaction://hlinksldjump"/>
              </a:rPr>
              <a:t> : </a:t>
            </a:r>
            <a:r>
              <a:rPr lang="es-MX" sz="1200" b="1" u="sng" dirty="0" err="1" smtClean="0">
                <a:solidFill>
                  <a:srgbClr val="00B0F0"/>
                </a:solidFill>
                <a:latin typeface="Arial" pitchFamily="34" charset="0"/>
                <a:ea typeface="Helvetica Neue"/>
                <a:cs typeface="Arial" pitchFamily="34" charset="0"/>
                <a:hlinkClick r:id="rId5" action="ppaction://hlinksldjump"/>
              </a:rPr>
              <a:t>sequential</a:t>
            </a:r>
            <a:r>
              <a:rPr lang="es-MX" sz="1200" b="1" u="sng" dirty="0" smtClean="0">
                <a:solidFill>
                  <a:srgbClr val="00B0F0"/>
                </a:solidFill>
                <a:latin typeface="Arial" pitchFamily="34" charset="0"/>
                <a:ea typeface="Helvetica Neue"/>
                <a:cs typeface="Arial" pitchFamily="34" charset="0"/>
                <a:hlinkClick r:id="rId5" action="ppaction://hlinksldjump"/>
              </a:rPr>
              <a:t>, </a:t>
            </a:r>
            <a:r>
              <a:rPr lang="es-MX" sz="1200" b="1" u="sng" dirty="0" err="1" smtClean="0">
                <a:solidFill>
                  <a:srgbClr val="00B0F0"/>
                </a:solidFill>
                <a:latin typeface="Arial" pitchFamily="34" charset="0"/>
                <a:ea typeface="Helvetica Neue"/>
                <a:cs typeface="Arial" pitchFamily="34" charset="0"/>
                <a:hlinkClick r:id="rId5" action="ppaction://hlinksldjump"/>
              </a:rPr>
              <a:t>parallel</a:t>
            </a:r>
            <a:r>
              <a:rPr lang="es-MX" sz="1200" b="1" u="sng" dirty="0" smtClean="0">
                <a:solidFill>
                  <a:srgbClr val="00B0F0"/>
                </a:solidFill>
                <a:latin typeface="Arial" pitchFamily="34" charset="0"/>
                <a:ea typeface="Helvetica Neue"/>
                <a:cs typeface="Arial" pitchFamily="34" charset="0"/>
                <a:hlinkClick r:id="rId5" action="ppaction://hlinksldjump"/>
              </a:rPr>
              <a:t>, and </a:t>
            </a:r>
            <a:r>
              <a:rPr lang="es-MX" sz="1200" b="1" u="sng" dirty="0" err="1" smtClean="0">
                <a:solidFill>
                  <a:srgbClr val="00B0F0"/>
                </a:solidFill>
                <a:latin typeface="Arial" pitchFamily="34" charset="0"/>
                <a:ea typeface="Helvetica Neue"/>
                <a:cs typeface="Arial" pitchFamily="34" charset="0"/>
                <a:hlinkClick r:id="rId5" action="ppaction://hlinksldjump"/>
              </a:rPr>
              <a:t>distributed</a:t>
            </a:r>
            <a:r>
              <a:rPr lang="es-MX" sz="1200" b="1" u="sng" dirty="0" smtClean="0">
                <a:solidFill>
                  <a:srgbClr val="00B0F0"/>
                </a:solidFill>
                <a:latin typeface="Arial" pitchFamily="34" charset="0"/>
                <a:ea typeface="Helvetica Neue"/>
                <a:cs typeface="Arial" pitchFamily="34" charset="0"/>
                <a:hlinkClick r:id="rId5" action="ppaction://hlinksldjump"/>
              </a:rPr>
              <a:t> / Kenneth A. Berman </a:t>
            </a:r>
            <a:r>
              <a:rPr lang="es-MX" sz="1200" b="1" u="sng" dirty="0" err="1" smtClean="0">
                <a:solidFill>
                  <a:srgbClr val="00B0F0"/>
                </a:solidFill>
                <a:latin typeface="Arial" pitchFamily="34" charset="0"/>
                <a:ea typeface="Helvetica Neue"/>
                <a:cs typeface="Arial" pitchFamily="34" charset="0"/>
                <a:hlinkClick r:id="rId5" action="ppaction://hlinksldjump"/>
              </a:rPr>
              <a:t>andJerome</a:t>
            </a:r>
            <a:r>
              <a:rPr lang="es-MX" sz="1200" b="1" u="sng" dirty="0" smtClean="0">
                <a:solidFill>
                  <a:srgbClr val="00B0F0"/>
                </a:solidFill>
                <a:latin typeface="Arial" pitchFamily="34" charset="0"/>
                <a:ea typeface="Helvetica Neue"/>
                <a:cs typeface="Arial" pitchFamily="34" charset="0"/>
                <a:hlinkClick r:id="rId5" action="ppaction://hlinksldjump"/>
              </a:rPr>
              <a:t> L. Paul</a:t>
            </a:r>
            <a:endParaRPr lang="es-MX" sz="1200" b="1" dirty="0" smtClean="0">
              <a:solidFill>
                <a:srgbClr val="00B0F0"/>
              </a:solidFill>
              <a:latin typeface="Arial" pitchFamily="34" charset="0"/>
              <a:ea typeface="Calibri"/>
              <a:cs typeface="Arial" pitchFamily="34" charset="0"/>
            </a:endParaRPr>
          </a:p>
          <a:p>
            <a:pPr marL="16097250" algn="r" fontAlgn="base">
              <a:lnSpc>
                <a:spcPct val="100000"/>
              </a:lnSpc>
              <a:spcAft>
                <a:spcPts val="0"/>
              </a:spcAft>
            </a:pPr>
            <a:r>
              <a:rPr lang="es-MX" sz="1200" b="1" dirty="0" smtClean="0">
                <a:solidFill>
                  <a:srgbClr val="00B0F0"/>
                </a:solidFill>
                <a:latin typeface="Arial" pitchFamily="34" charset="0"/>
                <a:ea typeface="Times New Roman"/>
                <a:cs typeface="Arial" pitchFamily="34" charset="0"/>
                <a:hlinkClick r:id="rId6" action="ppaction://hlinksldjump"/>
              </a:rPr>
              <a:t>D</a:t>
            </a:r>
            <a:endParaRPr lang="es-MX" sz="1200" b="1" dirty="0" smtClean="0">
              <a:solidFill>
                <a:srgbClr val="00B0F0"/>
              </a:solidFill>
              <a:latin typeface="Arial" pitchFamily="34" charset="0"/>
              <a:ea typeface="Calibri"/>
              <a:cs typeface="Arial" pitchFamily="34" charset="0"/>
              <a:hlinkClick r:id="rId6" action="ppaction://hlinksldjump"/>
            </a:endParaRPr>
          </a:p>
          <a:p>
            <a:r>
              <a:rPr lang="es-MX" sz="1200" b="1" dirty="0" smtClean="0">
                <a:solidFill>
                  <a:srgbClr val="00B0F0"/>
                </a:solidFill>
                <a:latin typeface="Arial" pitchFamily="34" charset="0"/>
                <a:ea typeface="Helvetica Neue"/>
                <a:cs typeface="Arial" pitchFamily="34" charset="0"/>
                <a:hlinkClick r:id="rId6" action="ppaction://hlinksldjump"/>
              </a:rPr>
              <a:t>Elementos</a:t>
            </a:r>
            <a:r>
              <a:rPr lang="es-MX" sz="1200" b="1" u="sng" dirty="0" smtClean="0">
                <a:solidFill>
                  <a:srgbClr val="00B0F0"/>
                </a:solidFill>
                <a:latin typeface="Arial" pitchFamily="34" charset="0"/>
                <a:ea typeface="Helvetica Neue"/>
                <a:cs typeface="Arial" pitchFamily="34" charset="0"/>
                <a:hlinkClick r:id="rId6" action="ppaction://hlinksldjump"/>
              </a:rPr>
              <a:t> </a:t>
            </a:r>
            <a:r>
              <a:rPr lang="es-MX" sz="1200" b="1" dirty="0" smtClean="0">
                <a:solidFill>
                  <a:srgbClr val="00B0F0"/>
                </a:solidFill>
                <a:latin typeface="Arial" pitchFamily="34" charset="0"/>
                <a:ea typeface="Helvetica Neue"/>
                <a:cs typeface="Arial" pitchFamily="34" charset="0"/>
                <a:hlinkClick r:id="rId6" action="ppaction://hlinksldjump"/>
              </a:rPr>
              <a:t>de</a:t>
            </a:r>
            <a:r>
              <a:rPr lang="es-MX" sz="1200" b="1" u="sng" dirty="0" smtClean="0">
                <a:solidFill>
                  <a:srgbClr val="00B0F0"/>
                </a:solidFill>
                <a:latin typeface="Arial" pitchFamily="34" charset="0"/>
                <a:ea typeface="Helvetica Neue"/>
                <a:cs typeface="Arial" pitchFamily="34" charset="0"/>
                <a:hlinkClick r:id="rId6" action="ppaction://hlinksldjump"/>
              </a:rPr>
              <a:t> </a:t>
            </a:r>
            <a:r>
              <a:rPr lang="es-MX" sz="1200" b="1" dirty="0" err="1" smtClean="0">
                <a:solidFill>
                  <a:srgbClr val="00B0F0"/>
                </a:solidFill>
                <a:latin typeface="Arial" pitchFamily="34" charset="0"/>
                <a:ea typeface="Helvetica Neue"/>
                <a:cs typeface="Arial" pitchFamily="34" charset="0"/>
                <a:hlinkClick r:id="rId6" action="ppaction://hlinksldjump"/>
              </a:rPr>
              <a:t>matematicas</a:t>
            </a:r>
            <a:r>
              <a:rPr lang="es-MX" sz="1200" b="1" u="sng" dirty="0" smtClean="0">
                <a:solidFill>
                  <a:srgbClr val="00B0F0"/>
                </a:solidFill>
                <a:latin typeface="Arial" pitchFamily="34" charset="0"/>
                <a:ea typeface="Helvetica Neue"/>
                <a:cs typeface="Arial" pitchFamily="34" charset="0"/>
                <a:hlinkClick r:id="rId6" action="ppaction://hlinksldjump"/>
              </a:rPr>
              <a:t> </a:t>
            </a:r>
            <a:r>
              <a:rPr lang="es-MX" sz="1200" b="1" dirty="0" smtClean="0">
                <a:solidFill>
                  <a:srgbClr val="00B0F0"/>
                </a:solidFill>
                <a:latin typeface="Arial" pitchFamily="34" charset="0"/>
                <a:ea typeface="Helvetica Neue"/>
                <a:cs typeface="Arial" pitchFamily="34" charset="0"/>
                <a:hlinkClick r:id="rId6" action="ppaction://hlinksldjump"/>
              </a:rPr>
              <a:t>discretas</a:t>
            </a:r>
            <a:r>
              <a:rPr lang="es-MX" sz="1200" b="1" u="sng" dirty="0" smtClean="0">
                <a:solidFill>
                  <a:srgbClr val="00B0F0"/>
                </a:solidFill>
                <a:latin typeface="Arial" pitchFamily="34" charset="0"/>
                <a:ea typeface="Helvetica Neue"/>
                <a:cs typeface="Arial" pitchFamily="34" charset="0"/>
                <a:hlinkClick r:id="rId6" action="ppaction://hlinksldjump"/>
              </a:rPr>
              <a:t> / </a:t>
            </a:r>
            <a:r>
              <a:rPr lang="es-MX" sz="1200" b="1" dirty="0" smtClean="0">
                <a:solidFill>
                  <a:srgbClr val="00B0F0"/>
                </a:solidFill>
                <a:latin typeface="Arial" pitchFamily="34" charset="0"/>
                <a:ea typeface="Helvetica Neue"/>
                <a:cs typeface="Arial" pitchFamily="34" charset="0"/>
                <a:hlinkClick r:id="rId6" action="ppaction://hlinksldjump"/>
              </a:rPr>
              <a:t>C</a:t>
            </a:r>
            <a:r>
              <a:rPr lang="es-MX" sz="1200" b="1" u="sng" dirty="0" smtClean="0">
                <a:solidFill>
                  <a:srgbClr val="00B0F0"/>
                </a:solidFill>
                <a:latin typeface="Arial" pitchFamily="34" charset="0"/>
                <a:ea typeface="Helvetica Neue"/>
                <a:cs typeface="Arial" pitchFamily="34" charset="0"/>
                <a:hlinkClick r:id="rId6" action="ppaction://hlinksldjump"/>
              </a:rPr>
              <a:t>. </a:t>
            </a:r>
            <a:r>
              <a:rPr lang="es-MX" sz="1200" b="1" dirty="0" smtClean="0">
                <a:solidFill>
                  <a:srgbClr val="00B0F0"/>
                </a:solidFill>
                <a:latin typeface="Arial" pitchFamily="34" charset="0"/>
                <a:ea typeface="Helvetica Neue"/>
                <a:cs typeface="Arial" pitchFamily="34" charset="0"/>
                <a:hlinkClick r:id="rId6" action="ppaction://hlinksldjump"/>
              </a:rPr>
              <a:t>L</a:t>
            </a:r>
            <a:r>
              <a:rPr lang="es-MX" sz="1200" b="1" u="sng" dirty="0" smtClean="0">
                <a:solidFill>
                  <a:srgbClr val="00B0F0"/>
                </a:solidFill>
                <a:latin typeface="Arial" pitchFamily="34" charset="0"/>
                <a:ea typeface="Helvetica Neue"/>
                <a:cs typeface="Arial" pitchFamily="34" charset="0"/>
                <a:hlinkClick r:id="rId6" action="ppaction://hlinksldjump"/>
              </a:rPr>
              <a:t>. </a:t>
            </a:r>
            <a:r>
              <a:rPr lang="es-MX" sz="1200" b="1" dirty="0" err="1" smtClean="0">
                <a:solidFill>
                  <a:srgbClr val="00B0F0"/>
                </a:solidFill>
                <a:latin typeface="Arial" pitchFamily="34" charset="0"/>
                <a:ea typeface="Helvetica Neue"/>
                <a:cs typeface="Arial" pitchFamily="34" charset="0"/>
                <a:hlinkClick r:id="rId6" action="ppaction://hlinksldjump"/>
              </a:rPr>
              <a:t>Liu</a:t>
            </a:r>
            <a:r>
              <a:rPr lang="es-MX" sz="1200" b="1" u="sng" dirty="0" smtClean="0">
                <a:solidFill>
                  <a:srgbClr val="00B0F0"/>
                </a:solidFill>
                <a:latin typeface="Arial" pitchFamily="34" charset="0"/>
                <a:ea typeface="Helvetica Neue"/>
                <a:cs typeface="Arial" pitchFamily="34" charset="0"/>
                <a:hlinkClick r:id="rId6" action="ppaction://hlinksldjump"/>
              </a:rPr>
              <a:t> ; </a:t>
            </a:r>
            <a:r>
              <a:rPr lang="es-MX" sz="1200" b="1" u="sng" dirty="0" err="1" smtClean="0">
                <a:solidFill>
                  <a:srgbClr val="00B0F0"/>
                </a:solidFill>
                <a:latin typeface="Arial" pitchFamily="34" charset="0"/>
                <a:ea typeface="Helvetica Neue"/>
                <a:cs typeface="Arial" pitchFamily="34" charset="0"/>
                <a:hlinkClick r:id="rId6" action="ppaction://hlinksldjump"/>
              </a:rPr>
              <a:t>tr</a:t>
            </a:r>
            <a:r>
              <a:rPr lang="es-MX" sz="1200" b="1" u="sng" dirty="0" smtClean="0">
                <a:solidFill>
                  <a:srgbClr val="00B0F0"/>
                </a:solidFill>
                <a:latin typeface="Arial" pitchFamily="34" charset="0"/>
                <a:ea typeface="Helvetica Neue"/>
                <a:cs typeface="Arial" pitchFamily="34" charset="0"/>
                <a:hlinkClick r:id="rId6" action="ppaction://hlinksldjump"/>
              </a:rPr>
              <a:t>. Luis Armando </a:t>
            </a:r>
            <a:r>
              <a:rPr lang="es-MX" sz="1200" b="1" u="sng" dirty="0" err="1" smtClean="0">
                <a:solidFill>
                  <a:srgbClr val="00B0F0"/>
                </a:solidFill>
                <a:latin typeface="Arial" pitchFamily="34" charset="0"/>
                <a:ea typeface="Helvetica Neue"/>
                <a:cs typeface="Arial" pitchFamily="34" charset="0"/>
                <a:hlinkClick r:id="rId6" action="ppaction://hlinksldjump"/>
              </a:rPr>
              <a:t>Diaz</a:t>
            </a:r>
            <a:r>
              <a:rPr lang="es-MX" sz="1200" b="1" u="sng" dirty="0" smtClean="0">
                <a:solidFill>
                  <a:srgbClr val="00B0F0"/>
                </a:solidFill>
                <a:latin typeface="Arial" pitchFamily="34" charset="0"/>
                <a:ea typeface="Helvetica Neue"/>
                <a:cs typeface="Arial" pitchFamily="34" charset="0"/>
                <a:hlinkClick r:id="rId6" action="ppaction://hlinksldjump"/>
              </a:rPr>
              <a:t> Torres</a:t>
            </a:r>
            <a:endParaRPr lang="es-MX" sz="1200" b="1" dirty="0" smtClean="0">
              <a:solidFill>
                <a:srgbClr val="00B0F0"/>
              </a:solidFill>
              <a:latin typeface="Arial" pitchFamily="34" charset="0"/>
              <a:ea typeface="Times New Roman"/>
              <a:cs typeface="Arial" pitchFamily="34" charset="0"/>
            </a:endParaRPr>
          </a:p>
          <a:p>
            <a:r>
              <a:rPr lang="es-MX" sz="1200" b="1" dirty="0" smtClean="0">
                <a:solidFill>
                  <a:srgbClr val="00B0F0"/>
                </a:solidFill>
                <a:latin typeface="Arial" pitchFamily="34" charset="0"/>
                <a:ea typeface="Calibri"/>
                <a:cs typeface="Arial" pitchFamily="34" charset="0"/>
                <a:hlinkClick r:id="rId7" action="ppaction://hlinksldjump"/>
              </a:rPr>
              <a:t>Estructuras de </a:t>
            </a:r>
            <a:r>
              <a:rPr lang="es-MX" sz="1200" b="1" dirty="0" err="1" smtClean="0">
                <a:solidFill>
                  <a:srgbClr val="00B0F0"/>
                </a:solidFill>
                <a:latin typeface="Arial" pitchFamily="34" charset="0"/>
                <a:ea typeface="Calibri"/>
                <a:cs typeface="Arial" pitchFamily="34" charset="0"/>
                <a:hlinkClick r:id="rId7" action="ppaction://hlinksldjump"/>
              </a:rPr>
              <a:t>matematicas</a:t>
            </a:r>
            <a:r>
              <a:rPr lang="es-MX" sz="1200" b="1" dirty="0" smtClean="0">
                <a:solidFill>
                  <a:srgbClr val="00B0F0"/>
                </a:solidFill>
                <a:latin typeface="Arial" pitchFamily="34" charset="0"/>
                <a:ea typeface="Calibri"/>
                <a:cs typeface="Arial" pitchFamily="34" charset="0"/>
                <a:hlinkClick r:id="rId7" action="ppaction://hlinksldjump"/>
              </a:rPr>
              <a:t> discretas para la </a:t>
            </a:r>
            <a:r>
              <a:rPr lang="es-MX" sz="1200" b="1" dirty="0" err="1" smtClean="0">
                <a:solidFill>
                  <a:srgbClr val="00B0F0"/>
                </a:solidFill>
                <a:latin typeface="Arial" pitchFamily="34" charset="0"/>
                <a:ea typeface="Calibri"/>
                <a:cs typeface="Arial" pitchFamily="34" charset="0"/>
                <a:hlinkClick r:id="rId7" action="ppaction://hlinksldjump"/>
              </a:rPr>
              <a:t>computacion</a:t>
            </a:r>
            <a:r>
              <a:rPr lang="es-MX" sz="1200" b="1" dirty="0" smtClean="0">
                <a:solidFill>
                  <a:srgbClr val="00B0F0"/>
                </a:solidFill>
                <a:latin typeface="Arial" pitchFamily="34" charset="0"/>
                <a:ea typeface="Calibri"/>
                <a:cs typeface="Arial" pitchFamily="34" charset="0"/>
                <a:hlinkClick r:id="rId7" action="ppaction://hlinksldjump"/>
              </a:rPr>
              <a:t> / Bernard </a:t>
            </a:r>
            <a:r>
              <a:rPr lang="es-MX" sz="1200" b="1" dirty="0" err="1" smtClean="0">
                <a:solidFill>
                  <a:srgbClr val="00B0F0"/>
                </a:solidFill>
                <a:latin typeface="Arial" pitchFamily="34" charset="0"/>
                <a:ea typeface="Calibri"/>
                <a:cs typeface="Arial" pitchFamily="34" charset="0"/>
                <a:hlinkClick r:id="rId7" action="ppaction://hlinksldjump"/>
              </a:rPr>
              <a:t>Kolman</a:t>
            </a:r>
            <a:r>
              <a:rPr lang="es-MX" sz="1200" b="1" dirty="0" smtClean="0">
                <a:solidFill>
                  <a:srgbClr val="00B0F0"/>
                </a:solidFill>
                <a:latin typeface="Arial" pitchFamily="34" charset="0"/>
                <a:ea typeface="Calibri"/>
                <a:cs typeface="Arial" pitchFamily="34" charset="0"/>
                <a:hlinkClick r:id="rId7" action="ppaction://hlinksldjump"/>
              </a:rPr>
              <a:t>, Robert C. </a:t>
            </a:r>
            <a:r>
              <a:rPr lang="es-MX" sz="1200" b="1" dirty="0" err="1" smtClean="0">
                <a:solidFill>
                  <a:srgbClr val="00B0F0"/>
                </a:solidFill>
                <a:latin typeface="Arial" pitchFamily="34" charset="0"/>
                <a:ea typeface="Calibri"/>
                <a:cs typeface="Arial" pitchFamily="34" charset="0"/>
                <a:hlinkClick r:id="rId7" action="ppaction://hlinksldjump"/>
              </a:rPr>
              <a:t>Busby</a:t>
            </a:r>
            <a:r>
              <a:rPr lang="es-MX" sz="1200" b="1" dirty="0" smtClean="0">
                <a:solidFill>
                  <a:srgbClr val="00B0F0"/>
                </a:solidFill>
                <a:latin typeface="Arial" pitchFamily="34" charset="0"/>
                <a:ea typeface="Calibri"/>
                <a:cs typeface="Arial" pitchFamily="34" charset="0"/>
                <a:hlinkClick r:id="rId7" action="ppaction://hlinksldjump"/>
              </a:rPr>
              <a:t>, Sharon Ross ; </a:t>
            </a:r>
            <a:r>
              <a:rPr lang="es-MX" sz="1200" b="1" dirty="0" err="1" smtClean="0">
                <a:solidFill>
                  <a:srgbClr val="00B0F0"/>
                </a:solidFill>
                <a:latin typeface="Arial" pitchFamily="34" charset="0"/>
                <a:ea typeface="Calibri"/>
                <a:cs typeface="Arial" pitchFamily="34" charset="0"/>
                <a:hlinkClick r:id="rId7" action="ppaction://hlinksldjump"/>
              </a:rPr>
              <a:t>tr</a:t>
            </a:r>
            <a:r>
              <a:rPr lang="es-MX" sz="1200" b="1" dirty="0" smtClean="0">
                <a:solidFill>
                  <a:srgbClr val="00B0F0"/>
                </a:solidFill>
                <a:latin typeface="Arial" pitchFamily="34" charset="0"/>
                <a:ea typeface="Calibri"/>
                <a:cs typeface="Arial" pitchFamily="34" charset="0"/>
                <a:hlinkClick r:id="rId7" action="ppaction://hlinksldjump"/>
              </a:rPr>
              <a:t>. Oscar Alfredo Palmas Velasco</a:t>
            </a:r>
            <a:endParaRPr lang="es-MX" sz="1200" b="1" dirty="0" smtClean="0">
              <a:solidFill>
                <a:srgbClr val="00B0F0"/>
              </a:solidFill>
              <a:latin typeface="Arial" pitchFamily="34" charset="0"/>
              <a:ea typeface="Calibri"/>
              <a:cs typeface="Arial" pitchFamily="34" charset="0"/>
            </a:endParaRPr>
          </a:p>
          <a:p>
            <a:r>
              <a:rPr lang="es-MX" sz="1200" b="1" dirty="0" smtClean="0">
                <a:solidFill>
                  <a:srgbClr val="00B0F0"/>
                </a:solidFill>
                <a:latin typeface="Arial" pitchFamily="34" charset="0"/>
                <a:ea typeface="Calibri"/>
                <a:cs typeface="Arial" pitchFamily="34" charset="0"/>
                <a:hlinkClick r:id="rId8" action="ppaction://hlinksldjump"/>
              </a:rPr>
              <a:t>GRASSMANN, </a:t>
            </a:r>
            <a:r>
              <a:rPr lang="es-MX" sz="1200" b="1" dirty="0" err="1" smtClean="0">
                <a:solidFill>
                  <a:srgbClr val="00B0F0"/>
                </a:solidFill>
                <a:latin typeface="Arial" pitchFamily="34" charset="0"/>
                <a:ea typeface="Calibri"/>
                <a:cs typeface="Arial" pitchFamily="34" charset="0"/>
                <a:hlinkClick r:id="rId8" action="ppaction://hlinksldjump"/>
              </a:rPr>
              <a:t>Winfried</a:t>
            </a:r>
            <a:r>
              <a:rPr lang="es-MX" sz="1200" b="1" dirty="0" smtClean="0">
                <a:solidFill>
                  <a:srgbClr val="00B0F0"/>
                </a:solidFill>
                <a:latin typeface="Arial" pitchFamily="34" charset="0"/>
                <a:ea typeface="Calibri"/>
                <a:cs typeface="Arial" pitchFamily="34" charset="0"/>
                <a:hlinkClick r:id="rId8" action="ppaction://hlinksldjump"/>
              </a:rPr>
              <a:t> K, TREMBLAY, J. P. Matemática discreta y lógica </a:t>
            </a:r>
            <a:r>
              <a:rPr lang="es-MX" sz="1200" b="1" dirty="0" err="1" smtClean="0">
                <a:solidFill>
                  <a:srgbClr val="00B0F0"/>
                </a:solidFill>
                <a:latin typeface="Arial" pitchFamily="34" charset="0"/>
                <a:ea typeface="Times New Roman"/>
                <a:cs typeface="Arial" pitchFamily="34" charset="0"/>
                <a:hlinkClick r:id="rId8" action="ppaction://hlinksldjump"/>
              </a:rPr>
              <a:t>Idioma</a:t>
            </a:r>
            <a:r>
              <a:rPr lang="es-MX" sz="1200" b="1" dirty="0" err="1" smtClean="0">
                <a:solidFill>
                  <a:srgbClr val="00B0F0"/>
                </a:solidFill>
                <a:latin typeface="Arial" pitchFamily="34" charset="0"/>
                <a:ea typeface="Calibri"/>
                <a:cs typeface="Arial" pitchFamily="34" charset="0"/>
                <a:hlinkClick r:id="rId8" action="ppaction://hlinksldjump"/>
              </a:rPr>
              <a:t>Introducción</a:t>
            </a:r>
            <a:r>
              <a:rPr lang="es-MX" sz="1200" b="1" dirty="0" smtClean="0">
                <a:solidFill>
                  <a:srgbClr val="00B0F0"/>
                </a:solidFill>
                <a:latin typeface="Arial" pitchFamily="34" charset="0"/>
                <a:ea typeface="Calibri"/>
                <a:cs typeface="Arial" pitchFamily="34" charset="0"/>
                <a:hlinkClick r:id="rId8" action="ppaction://hlinksldjump"/>
              </a:rPr>
              <a:t> a la </a:t>
            </a:r>
            <a:r>
              <a:rPr lang="es-MX" sz="1200" b="1" dirty="0" err="1" smtClean="0">
                <a:solidFill>
                  <a:srgbClr val="00B0F0"/>
                </a:solidFill>
                <a:latin typeface="Arial" pitchFamily="34" charset="0"/>
                <a:ea typeface="Calibri"/>
                <a:cs typeface="Arial" pitchFamily="34" charset="0"/>
                <a:hlinkClick r:id="rId8" action="ppaction://hlinksldjump"/>
              </a:rPr>
              <a:t>teoría</a:t>
            </a:r>
            <a:r>
              <a:rPr lang="es-MX" sz="1200" b="1" dirty="0" smtClean="0">
                <a:solidFill>
                  <a:srgbClr val="00B0F0"/>
                </a:solidFill>
                <a:latin typeface="Arial" pitchFamily="34" charset="0"/>
                <a:ea typeface="Calibri"/>
                <a:cs typeface="Arial" pitchFamily="34" charset="0"/>
                <a:hlinkClick r:id="rId8" action="ppaction://hlinksldjump"/>
              </a:rPr>
              <a:t> de la </a:t>
            </a:r>
            <a:r>
              <a:rPr lang="es-MX" sz="1200" b="1" dirty="0" err="1" smtClean="0">
                <a:solidFill>
                  <a:srgbClr val="00B0F0"/>
                </a:solidFill>
                <a:latin typeface="Arial" pitchFamily="34" charset="0"/>
                <a:ea typeface="Calibri"/>
                <a:cs typeface="Arial" pitchFamily="34" charset="0"/>
                <a:hlinkClick r:id="rId8" action="ppaction://hlinksldjump"/>
              </a:rPr>
              <a:t>computabilidad</a:t>
            </a:r>
            <a:endParaRPr lang="es-MX" sz="1200" b="1" dirty="0" smtClean="0">
              <a:solidFill>
                <a:srgbClr val="00B0F0"/>
              </a:solidFill>
              <a:latin typeface="Arial" pitchFamily="34" charset="0"/>
              <a:ea typeface="Calibri"/>
              <a:cs typeface="Arial" pitchFamily="34" charset="0"/>
            </a:endParaRPr>
          </a:p>
          <a:p>
            <a:r>
              <a:rPr lang="es-MX" sz="1200" b="1" dirty="0" err="1" smtClean="0">
                <a:solidFill>
                  <a:srgbClr val="00B0F0"/>
                </a:solidFill>
                <a:latin typeface="Arial" pitchFamily="34" charset="0"/>
                <a:ea typeface="Calibri"/>
                <a:cs typeface="Arial" pitchFamily="34" charset="0"/>
                <a:hlinkClick r:id="rId9" action="ppaction://hlinksldjump"/>
              </a:rPr>
              <a:t>Introduccion</a:t>
            </a:r>
            <a:r>
              <a:rPr lang="es-MX" sz="1200" b="1" dirty="0" smtClean="0">
                <a:solidFill>
                  <a:srgbClr val="00B0F0"/>
                </a:solidFill>
                <a:latin typeface="Arial" pitchFamily="34" charset="0"/>
                <a:ea typeface="Calibri"/>
                <a:cs typeface="Arial" pitchFamily="34" charset="0"/>
                <a:hlinkClick r:id="rId9" action="ppaction://hlinksldjump"/>
              </a:rPr>
              <a:t> a la </a:t>
            </a:r>
            <a:r>
              <a:rPr lang="es-MX" sz="1200" b="1" dirty="0" err="1" smtClean="0">
                <a:solidFill>
                  <a:srgbClr val="00B0F0"/>
                </a:solidFill>
                <a:latin typeface="Arial" pitchFamily="34" charset="0"/>
                <a:ea typeface="Calibri"/>
                <a:cs typeface="Arial" pitchFamily="34" charset="0"/>
                <a:hlinkClick r:id="rId9" action="ppaction://hlinksldjump"/>
              </a:rPr>
              <a:t>logica</a:t>
            </a:r>
            <a:r>
              <a:rPr lang="es-MX" sz="1200" b="1" dirty="0" smtClean="0">
                <a:solidFill>
                  <a:srgbClr val="00B0F0"/>
                </a:solidFill>
                <a:latin typeface="Arial" pitchFamily="34" charset="0"/>
                <a:ea typeface="Calibri"/>
                <a:cs typeface="Arial" pitchFamily="34" charset="0"/>
                <a:hlinkClick r:id="rId9" action="ppaction://hlinksldjump"/>
              </a:rPr>
              <a:t> deductiva y </a:t>
            </a:r>
            <a:r>
              <a:rPr lang="es-MX" sz="1200" b="1" dirty="0" err="1" smtClean="0">
                <a:solidFill>
                  <a:srgbClr val="00B0F0"/>
                </a:solidFill>
                <a:latin typeface="Arial" pitchFamily="34" charset="0"/>
                <a:ea typeface="Calibri"/>
                <a:cs typeface="Arial" pitchFamily="34" charset="0"/>
                <a:hlinkClick r:id="rId9" action="ppaction://hlinksldjump"/>
              </a:rPr>
              <a:t>teoria</a:t>
            </a:r>
            <a:r>
              <a:rPr lang="es-MX" sz="1200" b="1" dirty="0" smtClean="0">
                <a:solidFill>
                  <a:srgbClr val="00B0F0"/>
                </a:solidFill>
                <a:latin typeface="Arial" pitchFamily="34" charset="0"/>
                <a:ea typeface="Calibri"/>
                <a:cs typeface="Arial" pitchFamily="34" charset="0"/>
                <a:hlinkClick r:id="rId9" action="ppaction://hlinksldjump"/>
              </a:rPr>
              <a:t> de los conjuntos / Javier Salazar resines</a:t>
            </a:r>
            <a:endParaRPr lang="es-MX" sz="1200" b="1" dirty="0" smtClean="0">
              <a:solidFill>
                <a:srgbClr val="00B0F0"/>
              </a:solidFill>
              <a:latin typeface="Arial" pitchFamily="34" charset="0"/>
              <a:ea typeface="Calibri"/>
              <a:cs typeface="Arial" pitchFamily="34" charset="0"/>
            </a:endParaRPr>
          </a:p>
          <a:p>
            <a:r>
              <a:rPr lang="es-MX" sz="1200" b="1" u="sng" dirty="0" err="1" smtClean="0">
                <a:solidFill>
                  <a:srgbClr val="00B0F0"/>
                </a:solidFill>
                <a:latin typeface="Arial" pitchFamily="34" charset="0"/>
                <a:ea typeface="Helvetica Neue"/>
                <a:cs typeface="Arial" pitchFamily="34" charset="0"/>
                <a:hlinkClick r:id="rId10" action="ppaction://hlinksldjump"/>
              </a:rPr>
              <a:t>Introductory</a:t>
            </a:r>
            <a:r>
              <a:rPr lang="es-MX" sz="1200" b="1" u="sng" dirty="0" smtClean="0">
                <a:solidFill>
                  <a:srgbClr val="00B0F0"/>
                </a:solidFill>
                <a:latin typeface="Arial" pitchFamily="34" charset="0"/>
                <a:ea typeface="Helvetica Neue"/>
                <a:cs typeface="Arial" pitchFamily="34" charset="0"/>
                <a:hlinkClick r:id="rId10" action="ppaction://hlinksldjump"/>
              </a:rPr>
              <a:t> </a:t>
            </a:r>
            <a:r>
              <a:rPr lang="es-MX" sz="1200" b="1" u="sng" dirty="0" err="1" smtClean="0">
                <a:solidFill>
                  <a:srgbClr val="00B0F0"/>
                </a:solidFill>
                <a:latin typeface="Arial" pitchFamily="34" charset="0"/>
                <a:ea typeface="Helvetica Neue"/>
                <a:cs typeface="Arial" pitchFamily="34" charset="0"/>
                <a:hlinkClick r:id="rId10" action="ppaction://hlinksldjump"/>
              </a:rPr>
              <a:t>discrete</a:t>
            </a:r>
            <a:r>
              <a:rPr lang="es-MX" sz="1200" b="1" u="sng" dirty="0" smtClean="0">
                <a:solidFill>
                  <a:srgbClr val="00B0F0"/>
                </a:solidFill>
                <a:latin typeface="Arial" pitchFamily="34" charset="0"/>
                <a:ea typeface="Helvetica Neue"/>
                <a:cs typeface="Arial" pitchFamily="34" charset="0"/>
                <a:hlinkClick r:id="rId10" action="ppaction://hlinksldjump"/>
              </a:rPr>
              <a:t> </a:t>
            </a:r>
            <a:r>
              <a:rPr lang="es-MX" sz="1200" b="1" u="sng" dirty="0" err="1" smtClean="0">
                <a:solidFill>
                  <a:srgbClr val="00B0F0"/>
                </a:solidFill>
                <a:latin typeface="Arial" pitchFamily="34" charset="0"/>
                <a:ea typeface="Helvetica Neue"/>
                <a:cs typeface="Arial" pitchFamily="34" charset="0"/>
                <a:hlinkClick r:id="rId10" action="ppaction://hlinksldjump"/>
              </a:rPr>
              <a:t>mathematics</a:t>
            </a:r>
            <a:r>
              <a:rPr lang="es-MX" sz="1200" b="1" u="sng" dirty="0" smtClean="0">
                <a:solidFill>
                  <a:srgbClr val="00B0F0"/>
                </a:solidFill>
                <a:latin typeface="Arial" pitchFamily="34" charset="0"/>
                <a:ea typeface="Helvetica Neue"/>
                <a:cs typeface="Arial" pitchFamily="34" charset="0"/>
                <a:hlinkClick r:id="rId10" action="ppaction://hlinksldjump"/>
              </a:rPr>
              <a:t> / V.K. </a:t>
            </a:r>
            <a:r>
              <a:rPr lang="es-MX" sz="1200" b="1" u="sng" dirty="0" err="1" smtClean="0">
                <a:solidFill>
                  <a:srgbClr val="00B0F0"/>
                </a:solidFill>
                <a:latin typeface="Arial" pitchFamily="34" charset="0"/>
                <a:ea typeface="Helvetica Neue"/>
                <a:cs typeface="Arial" pitchFamily="34" charset="0"/>
                <a:hlinkClick r:id="rId10" action="ppaction://hlinksldjump"/>
              </a:rPr>
              <a:t>Balakrishnan</a:t>
            </a:r>
            <a:endParaRPr lang="es-MX" sz="1200" b="1" dirty="0" smtClean="0">
              <a:solidFill>
                <a:srgbClr val="00B0F0"/>
              </a:solidFill>
              <a:latin typeface="Arial" pitchFamily="34" charset="0"/>
              <a:ea typeface="Times New Roman"/>
              <a:cs typeface="Arial" pitchFamily="34" charset="0"/>
            </a:endParaRPr>
          </a:p>
          <a:p>
            <a:pPr fontAlgn="base"/>
            <a:r>
              <a:rPr lang="es-MX" sz="1200" b="1" u="sng" dirty="0" smtClean="0">
                <a:solidFill>
                  <a:srgbClr val="00B0F0"/>
                </a:solidFill>
                <a:latin typeface="Arial" pitchFamily="34" charset="0"/>
                <a:ea typeface="Times New Roman"/>
                <a:cs typeface="Arial" pitchFamily="34" charset="0"/>
                <a:hlinkClick r:id="rId11" action="ppaction://hlinksldjump"/>
              </a:rPr>
              <a:t>Lógica y matemática : para ciencias de la computación / </a:t>
            </a:r>
            <a:r>
              <a:rPr lang="es-MX" sz="1200" b="1" dirty="0" smtClean="0">
                <a:solidFill>
                  <a:srgbClr val="00B0F0"/>
                </a:solidFill>
                <a:latin typeface="Arial" pitchFamily="34" charset="0"/>
                <a:ea typeface="Times New Roman"/>
                <a:cs typeface="Arial" pitchFamily="34" charset="0"/>
                <a:hlinkClick r:id="rId11" action="ppaction://hlinksldjump"/>
              </a:rPr>
              <a:t>Fidel</a:t>
            </a:r>
            <a:r>
              <a:rPr lang="es-MX" sz="1200" b="1" u="sng" dirty="0" smtClean="0">
                <a:solidFill>
                  <a:srgbClr val="00B0F0"/>
                </a:solidFill>
                <a:latin typeface="Arial" pitchFamily="34" charset="0"/>
                <a:ea typeface="Times New Roman"/>
                <a:cs typeface="Arial" pitchFamily="34" charset="0"/>
                <a:hlinkClick r:id="rId11" action="ppaction://hlinksldjump"/>
              </a:rPr>
              <a:t> </a:t>
            </a:r>
            <a:r>
              <a:rPr lang="es-MX" sz="1200" b="1" dirty="0" err="1" smtClean="0">
                <a:solidFill>
                  <a:srgbClr val="00B0F0"/>
                </a:solidFill>
                <a:latin typeface="Arial" pitchFamily="34" charset="0"/>
                <a:ea typeface="Times New Roman"/>
                <a:cs typeface="Arial" pitchFamily="34" charset="0"/>
                <a:hlinkClick r:id="rId11" action="ppaction://hlinksldjump"/>
              </a:rPr>
              <a:t>Barboza</a:t>
            </a:r>
            <a:r>
              <a:rPr lang="es-MX" sz="1200" b="1" u="sng" dirty="0" smtClean="0">
                <a:solidFill>
                  <a:srgbClr val="00B0F0"/>
                </a:solidFill>
                <a:latin typeface="Arial" pitchFamily="34" charset="0"/>
                <a:ea typeface="Times New Roman"/>
                <a:cs typeface="Arial" pitchFamily="34" charset="0"/>
                <a:hlinkClick r:id="rId11" action="ppaction://hlinksldjump"/>
              </a:rPr>
              <a:t> Gutiérrez</a:t>
            </a:r>
            <a:endParaRPr lang="es-MX" sz="1200" b="1" dirty="0" smtClean="0">
              <a:solidFill>
                <a:srgbClr val="00B0F0"/>
              </a:solidFill>
              <a:latin typeface="Arial" pitchFamily="34" charset="0"/>
              <a:ea typeface="Times New Roman"/>
              <a:cs typeface="Arial" pitchFamily="34" charset="0"/>
            </a:endParaRPr>
          </a:p>
          <a:p>
            <a:r>
              <a:rPr lang="es-MX" sz="1200" b="1" dirty="0" smtClean="0">
                <a:solidFill>
                  <a:srgbClr val="00B0F0"/>
                </a:solidFill>
                <a:latin typeface="Arial" pitchFamily="34" charset="0"/>
                <a:ea typeface="Calibri"/>
                <a:cs typeface="Arial" pitchFamily="34" charset="0"/>
                <a:hlinkClick r:id="rId12" action="ppaction://hlinksldjump"/>
              </a:rPr>
              <a:t>Matemática discreta para la computación : nociones teóricas y problemas resueltos / Miguel Ángel García Muñoz</a:t>
            </a:r>
            <a:endParaRPr lang="es-MX" sz="1200" b="1" dirty="0" smtClean="0">
              <a:solidFill>
                <a:srgbClr val="00B0F0"/>
              </a:solidFill>
              <a:latin typeface="Arial" pitchFamily="34" charset="0"/>
              <a:ea typeface="Calibri"/>
              <a:cs typeface="Arial" pitchFamily="34" charset="0"/>
            </a:endParaRPr>
          </a:p>
          <a:p>
            <a:r>
              <a:rPr lang="es-MX" sz="1200" b="1" u="sng" dirty="0" smtClean="0">
                <a:solidFill>
                  <a:srgbClr val="00B0F0"/>
                </a:solidFill>
                <a:latin typeface="Arial" pitchFamily="34" charset="0"/>
                <a:ea typeface="Helvetica Neue"/>
                <a:cs typeface="Arial" pitchFamily="34" charset="0"/>
                <a:hlinkClick r:id="rId13" action="ppaction://hlinksldjump"/>
              </a:rPr>
              <a:t>Matemática discreta y sus aplicaciones / Kenneth H. Rosen ; </a:t>
            </a:r>
            <a:r>
              <a:rPr lang="es-MX" sz="1200" b="1" u="sng" dirty="0" err="1" smtClean="0">
                <a:solidFill>
                  <a:srgbClr val="00B0F0"/>
                </a:solidFill>
                <a:latin typeface="Arial" pitchFamily="34" charset="0"/>
                <a:ea typeface="Helvetica Neue"/>
                <a:cs typeface="Arial" pitchFamily="34" charset="0"/>
                <a:hlinkClick r:id="rId13" action="ppaction://hlinksldjump"/>
              </a:rPr>
              <a:t>tr</a:t>
            </a:r>
            <a:r>
              <a:rPr lang="es-MX" sz="1200" b="1" u="sng" dirty="0" smtClean="0">
                <a:solidFill>
                  <a:srgbClr val="00B0F0"/>
                </a:solidFill>
                <a:latin typeface="Arial" pitchFamily="34" charset="0"/>
                <a:ea typeface="Helvetica Neue"/>
                <a:cs typeface="Arial" pitchFamily="34" charset="0"/>
                <a:hlinkClick r:id="rId13" action="ppaction://hlinksldjump"/>
              </a:rPr>
              <a:t>., José Manuel Pérez Morales ... [y otros.]</a:t>
            </a:r>
            <a:endParaRPr lang="es-MX" sz="1200" b="1" dirty="0" smtClean="0">
              <a:solidFill>
                <a:srgbClr val="00B0F0"/>
              </a:solidFill>
              <a:latin typeface="Arial" pitchFamily="34" charset="0"/>
              <a:ea typeface="Times New Roman"/>
              <a:cs typeface="Arial" pitchFamily="34" charset="0"/>
            </a:endParaRPr>
          </a:p>
          <a:p>
            <a:r>
              <a:rPr lang="es-MX" sz="1200" b="1" dirty="0" smtClean="0">
                <a:solidFill>
                  <a:srgbClr val="00B0F0"/>
                </a:solidFill>
                <a:latin typeface="Arial" pitchFamily="34" charset="0"/>
                <a:ea typeface="Calibri"/>
                <a:cs typeface="Arial" pitchFamily="34" charset="0"/>
                <a:hlinkClick r:id="rId14" action="ppaction://hlinksldjump"/>
              </a:rPr>
              <a:t>Matemáticas discretas con aplicación a las ciencias de la computación</a:t>
            </a:r>
            <a:endParaRPr lang="es-MX" sz="1200" b="1" dirty="0" smtClean="0">
              <a:solidFill>
                <a:srgbClr val="00B0F0"/>
              </a:solidFill>
              <a:latin typeface="Arial" pitchFamily="34" charset="0"/>
              <a:ea typeface="Calibri"/>
              <a:cs typeface="Arial" pitchFamily="34" charset="0"/>
            </a:endParaRPr>
          </a:p>
          <a:p>
            <a:r>
              <a:rPr lang="es-MX" sz="1200" b="1" dirty="0" smtClean="0">
                <a:solidFill>
                  <a:srgbClr val="00B0F0"/>
                </a:solidFill>
                <a:latin typeface="Arial" pitchFamily="34" charset="0"/>
                <a:ea typeface="Calibri"/>
                <a:cs typeface="Arial" pitchFamily="34" charset="0"/>
                <a:hlinkClick r:id="rId15" action="ppaction://hlinksldjump"/>
              </a:rPr>
              <a:t>Matemáticas discretas con teoría de gráficas y combinatoria / T. </a:t>
            </a:r>
            <a:r>
              <a:rPr lang="es-MX" sz="1200" b="1" dirty="0" err="1" smtClean="0">
                <a:solidFill>
                  <a:srgbClr val="00B0F0"/>
                </a:solidFill>
                <a:latin typeface="Arial" pitchFamily="34" charset="0"/>
                <a:ea typeface="Calibri"/>
                <a:cs typeface="Arial" pitchFamily="34" charset="0"/>
                <a:hlinkClick r:id="rId15" action="ppaction://hlinksldjump"/>
              </a:rPr>
              <a:t>Veerarajan</a:t>
            </a:r>
            <a:r>
              <a:rPr lang="es-MX" sz="1200" b="1" dirty="0" smtClean="0">
                <a:solidFill>
                  <a:srgbClr val="00B0F0"/>
                </a:solidFill>
                <a:latin typeface="Arial" pitchFamily="34" charset="0"/>
                <a:ea typeface="Calibri"/>
                <a:cs typeface="Arial" pitchFamily="34" charset="0"/>
                <a:hlinkClick r:id="rId15" action="ppaction://hlinksldjump"/>
              </a:rPr>
              <a:t> ; traducción, Gabriel Nagore C.</a:t>
            </a:r>
            <a:endParaRPr lang="es-MX" sz="1200" b="1" dirty="0" smtClean="0">
              <a:solidFill>
                <a:srgbClr val="00B0F0"/>
              </a:solidFill>
              <a:latin typeface="Arial" pitchFamily="34" charset="0"/>
              <a:ea typeface="Calibri"/>
              <a:cs typeface="Arial" pitchFamily="34" charset="0"/>
            </a:endParaRPr>
          </a:p>
        </p:txBody>
      </p:sp>
      <p:sp>
        <p:nvSpPr>
          <p:cNvPr id="13" name="Rectángulo 13"/>
          <p:cNvSpPr/>
          <p:nvPr/>
        </p:nvSpPr>
        <p:spPr>
          <a:xfrm>
            <a:off x="2114680" y="5449787"/>
            <a:ext cx="6096000" cy="1668085"/>
          </a:xfrm>
          <a:prstGeom prst="rect">
            <a:avLst/>
          </a:prstGeom>
        </p:spPr>
        <p:txBody>
          <a:bodyPr>
            <a:spAutoFit/>
          </a:bodyPr>
          <a:lstStyle/>
          <a:p>
            <a:pPr marL="457200" fontAlgn="base">
              <a:lnSpc>
                <a:spcPct val="107000"/>
              </a:lnSpc>
              <a:spcAft>
                <a:spcPts val="0"/>
              </a:spcAft>
            </a:pPr>
            <a:r>
              <a:rPr lang="es-MX" sz="1100" dirty="0">
                <a:solidFill>
                  <a:srgbClr val="00B0F0"/>
                </a:solidFill>
                <a:latin typeface="Helvetica" panose="020B0604020202020204" pitchFamily="34" charset="0"/>
                <a:ea typeface="Times New Roman" panose="02020603050405020304" pitchFamily="18" charset="0"/>
                <a:cs typeface="Times New Roman" panose="02020603050405020304" pitchFamily="18" charset="0"/>
              </a:rPr>
              <a:t> </a:t>
            </a:r>
            <a:endParaRPr lang="es-MX" sz="1100"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Aplicaciones </a:t>
            </a: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de</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 la </a:t>
            </a:r>
            <a:r>
              <a:rPr lang="es-MX" sz="1100" b="1"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teoria</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 </a:t>
            </a: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de</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 </a:t>
            </a: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graficas</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 / tesis que para obtener el título </a:t>
            </a: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de</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 Licenciado en </a:t>
            </a:r>
            <a:r>
              <a:rPr lang="es-MX" sz="1100"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Matematicas</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 Aplicadas y </a:t>
            </a:r>
            <a:r>
              <a:rPr lang="es-MX" sz="1100"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Computacion</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 presenta </a:t>
            </a:r>
            <a:r>
              <a:rPr lang="es-MX" sz="1100"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Cathya</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 </a:t>
            </a:r>
            <a:r>
              <a:rPr lang="es-MX" sz="1100"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Hernandez</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 </a:t>
            </a:r>
            <a:r>
              <a:rPr lang="es-MX" sz="1100"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Bohne</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 ; asesor </a:t>
            </a:r>
            <a:r>
              <a:rPr lang="es-MX" sz="1100"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Maria</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 del Carmen </a:t>
            </a:r>
            <a:r>
              <a:rPr lang="es-MX" sz="1100"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Gonzalez</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 </a:t>
            </a:r>
            <a:r>
              <a:rPr lang="es-MX" sz="1100" dirty="0" err="1" smtClean="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Videgaray</a:t>
            </a:r>
            <a:endParaRPr lang="es-MX" sz="1100" dirty="0" smtClean="0">
              <a:solidFill>
                <a:srgbClr val="00B0F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MX" sz="1100" b="1" dirty="0" smtClean="0">
                <a:solidFill>
                  <a:srgbClr val="008080"/>
                </a:solidFill>
                <a:latin typeface="Arial" pitchFamily="34" charset="0"/>
                <a:cs typeface="Arial" pitchFamily="34" charset="0"/>
                <a:hlinkClick r:id="rId17" action="ppaction://hlinksldjump"/>
              </a:rPr>
              <a:t>Matemáticas discretas Edward R. </a:t>
            </a:r>
            <a:r>
              <a:rPr lang="es-MX" sz="1100" b="1" dirty="0" err="1" smtClean="0">
                <a:solidFill>
                  <a:srgbClr val="008080"/>
                </a:solidFill>
                <a:latin typeface="Arial" pitchFamily="34" charset="0"/>
                <a:cs typeface="Arial" pitchFamily="34" charset="0"/>
                <a:hlinkClick r:id="rId17" action="ppaction://hlinksldjump"/>
              </a:rPr>
              <a:t>Scheinerman</a:t>
            </a:r>
            <a:r>
              <a:rPr lang="es-MX" sz="1100" b="1" dirty="0" smtClean="0">
                <a:solidFill>
                  <a:srgbClr val="008080"/>
                </a:solidFill>
                <a:latin typeface="Arial" pitchFamily="34" charset="0"/>
                <a:cs typeface="Arial" pitchFamily="34" charset="0"/>
                <a:hlinkClick r:id="rId17" action="ppaction://hlinksldjump"/>
              </a:rPr>
              <a:t> ; traducción Virgilio </a:t>
            </a:r>
            <a:r>
              <a:rPr lang="es-MX" sz="1100" b="1" dirty="0" err="1" smtClean="0">
                <a:solidFill>
                  <a:srgbClr val="008080"/>
                </a:solidFill>
                <a:latin typeface="Arial" pitchFamily="34" charset="0"/>
                <a:cs typeface="Arial" pitchFamily="34" charset="0"/>
                <a:hlinkClick r:id="rId17" action="ppaction://hlinksldjump"/>
              </a:rPr>
              <a:t>Gonzalez</a:t>
            </a:r>
            <a:r>
              <a:rPr lang="es-MX" sz="1100" b="1" dirty="0" smtClean="0">
                <a:solidFill>
                  <a:srgbClr val="008080"/>
                </a:solidFill>
                <a:latin typeface="Arial" pitchFamily="34" charset="0"/>
                <a:cs typeface="Arial" pitchFamily="34" charset="0"/>
                <a:hlinkClick r:id="rId17" action="ppaction://hlinksldjump"/>
              </a:rPr>
              <a:t> Pozo</a:t>
            </a:r>
            <a:endParaRPr lang="es-MX" sz="1100" b="1" dirty="0" smtClean="0">
              <a:solidFill>
                <a:srgbClr val="008080"/>
              </a:solidFill>
              <a:latin typeface="Arial" pitchFamily="34" charset="0"/>
              <a:cs typeface="Arial" pitchFamily="34" charset="0"/>
            </a:endParaRPr>
          </a:p>
          <a:p>
            <a:pPr>
              <a:lnSpc>
                <a:spcPct val="107000"/>
              </a:lnSpc>
              <a:spcAft>
                <a:spcPts val="800"/>
              </a:spcAft>
            </a:pPr>
            <a:endParaRPr lang="es-MX" sz="1100" dirty="0" smtClean="0">
              <a:solidFill>
                <a:srgbClr val="00B0F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s-MX" sz="1100" dirty="0">
              <a:solidFill>
                <a:srgbClr val="00808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14 CuadroTexto"/>
          <p:cNvSpPr txBox="1"/>
          <p:nvPr/>
        </p:nvSpPr>
        <p:spPr>
          <a:xfrm>
            <a:off x="0" y="2421917"/>
            <a:ext cx="7977352" cy="707886"/>
          </a:xfrm>
          <a:prstGeom prst="rect">
            <a:avLst/>
          </a:prstGeom>
          <a:noFill/>
        </p:spPr>
        <p:txBody>
          <a:bodyPr wrap="square" rtlCol="0">
            <a:spAutoFit/>
          </a:bodyPr>
          <a:lstStyle/>
          <a:p>
            <a:r>
              <a:rPr lang="es-MX" sz="2000" b="1" dirty="0" smtClean="0">
                <a:latin typeface="Arial" pitchFamily="34" charset="0"/>
                <a:cs typeface="Arial" pitchFamily="34" charset="0"/>
              </a:rPr>
              <a:t>Libros relacionados</a:t>
            </a:r>
          </a:p>
          <a:p>
            <a:r>
              <a:rPr lang="es-MX" sz="2000" b="1" dirty="0" smtClean="0">
                <a:latin typeface="Arial" pitchFamily="34" charset="0"/>
                <a:cs typeface="Arial" pitchFamily="34" charset="0"/>
              </a:rPr>
              <a:t> al tema</a:t>
            </a:r>
            <a:endParaRPr lang="es-MX" sz="2000" b="1" dirty="0">
              <a:latin typeface="Arial" pitchFamily="34" charset="0"/>
              <a:cs typeface="Arial" pitchFamily="34" charset="0"/>
            </a:endParaRPr>
          </a:p>
        </p:txBody>
      </p:sp>
      <p:sp>
        <p:nvSpPr>
          <p:cNvPr id="16" name="15 Flecha derecha">
            <a:hlinkClick r:id="rId18"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pic>
        <p:nvPicPr>
          <p:cNvPr id="51202" name="Picture 2" descr="Resultado de imagen para libros gif"/>
          <p:cNvPicPr>
            <a:picLocks noChangeAspect="1" noChangeArrowheads="1" noCrop="1"/>
          </p:cNvPicPr>
          <p:nvPr/>
        </p:nvPicPr>
        <p:blipFill>
          <a:blip r:embed="rId19"/>
          <a:srcRect/>
          <a:stretch>
            <a:fillRect/>
          </a:stretch>
        </p:blipFill>
        <p:spPr bwMode="auto">
          <a:xfrm flipH="1">
            <a:off x="8686800" y="2798380"/>
            <a:ext cx="2867243" cy="33337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8"/>
          <p:cNvSpPr/>
          <p:nvPr/>
        </p:nvSpPr>
        <p:spPr>
          <a:xfrm>
            <a:off x="412006" y="3478513"/>
            <a:ext cx="6096000" cy="473271"/>
          </a:xfrm>
          <a:prstGeom prst="rect">
            <a:avLst/>
          </a:prstGeom>
        </p:spPr>
        <p:txBody>
          <a:bodyPr>
            <a:spAutoFit/>
          </a:bodyPr>
          <a:lstStyle/>
          <a:p>
            <a:pPr fontAlgn="base">
              <a:lnSpc>
                <a:spcPct val="107000"/>
              </a:lnSpc>
              <a:spcAft>
                <a:spcPts val="0"/>
              </a:spcAft>
            </a:pP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2" action="ppaction://hlinksldjump"/>
              </a:rPr>
              <a:t>Matemáticas </a:t>
            </a:r>
            <a:r>
              <a:rPr lang="es-MX" sz="12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2" action="ppaction://hlinksldjump"/>
              </a:rPr>
              <a:t>discretas</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2" action="ppaction://hlinksldjump"/>
              </a:rPr>
              <a:t> </a:t>
            </a:r>
            <a:r>
              <a:rPr lang="es-MX" sz="12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2" action="ppaction://hlinksldjump"/>
              </a:rPr>
              <a:t>Richard</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2" action="ppaction://hlinksldjump"/>
              </a:rPr>
              <a:t> </a:t>
            </a:r>
            <a:r>
              <a:rPr lang="es-MX" sz="1200" b="1"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2" action="ppaction://hlinksldjump"/>
              </a:rPr>
              <a:t>Johnsonbaugh</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2" action="ppaction://hlinksldjump"/>
              </a:rPr>
              <a:t> ; traducción, Marcia Aída González Osuna</a:t>
            </a:r>
            <a:endParaRPr lang="es-MX" sz="1200" dirty="0">
              <a:solidFill>
                <a:srgbClr val="00808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ángulo 12"/>
          <p:cNvSpPr/>
          <p:nvPr/>
        </p:nvSpPr>
        <p:spPr>
          <a:xfrm>
            <a:off x="412005" y="3048953"/>
            <a:ext cx="6096000" cy="473271"/>
          </a:xfrm>
          <a:prstGeom prst="rect">
            <a:avLst/>
          </a:prstGeom>
        </p:spPr>
        <p:txBody>
          <a:bodyPr>
            <a:spAutoFit/>
          </a:bodyPr>
          <a:lstStyle/>
          <a:p>
            <a:pPr>
              <a:lnSpc>
                <a:spcPct val="107000"/>
              </a:lnSpc>
              <a:spcAft>
                <a:spcPts val="800"/>
              </a:spcAft>
            </a:pPr>
            <a:r>
              <a:rPr lang="es-MX" sz="12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Estructuras de </a:t>
            </a:r>
            <a:r>
              <a:rPr lang="es-MX" sz="1200" b="1"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matematicas</a:t>
            </a:r>
            <a:r>
              <a:rPr lang="es-MX" sz="12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 discretas para la </a:t>
            </a:r>
            <a:r>
              <a:rPr lang="es-MX" sz="1200" b="1"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computacion</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 / Bernard </a:t>
            </a:r>
            <a:r>
              <a:rPr lang="es-MX" sz="12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Kolman</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 Robert C. </a:t>
            </a:r>
            <a:r>
              <a:rPr lang="es-MX" sz="12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Busby</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 Sharon Ross ; </a:t>
            </a:r>
            <a:r>
              <a:rPr lang="es-MX" sz="12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tr</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 Oscar Alfredo Palmas Velasco</a:t>
            </a:r>
            <a:endParaRPr lang="es-MX" sz="1200" dirty="0">
              <a:solidFill>
                <a:srgbClr val="00808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ectángulo 13"/>
          <p:cNvSpPr/>
          <p:nvPr/>
        </p:nvSpPr>
        <p:spPr>
          <a:xfrm>
            <a:off x="396240" y="2864112"/>
            <a:ext cx="6096000" cy="264368"/>
          </a:xfrm>
          <a:prstGeom prst="rect">
            <a:avLst/>
          </a:prstGeom>
        </p:spPr>
        <p:txBody>
          <a:bodyPr>
            <a:spAutoFit/>
          </a:bodyPr>
          <a:lstStyle/>
          <a:p>
            <a:pPr marL="457200" fontAlgn="base">
              <a:lnSpc>
                <a:spcPct val="107000"/>
              </a:lnSpc>
              <a:spcAft>
                <a:spcPts val="0"/>
              </a:spcAft>
            </a:pPr>
            <a:r>
              <a:rPr lang="es-MX" sz="1100" dirty="0">
                <a:solidFill>
                  <a:srgbClr val="008080"/>
                </a:solidFill>
                <a:latin typeface="Helvetica" panose="020B0604020202020204" pitchFamily="34" charset="0"/>
                <a:ea typeface="Times New Roman" panose="02020603050405020304" pitchFamily="18" charset="0"/>
                <a:cs typeface="Times New Roman" panose="02020603050405020304" pitchFamily="18" charset="0"/>
              </a:rPr>
              <a:t> </a:t>
            </a:r>
            <a:endParaRPr lang="es-MX" sz="1100" dirty="0">
              <a:solidFill>
                <a:srgbClr val="00808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ángulo 14"/>
          <p:cNvSpPr/>
          <p:nvPr/>
        </p:nvSpPr>
        <p:spPr>
          <a:xfrm>
            <a:off x="396240" y="2651223"/>
            <a:ext cx="6096000" cy="473271"/>
          </a:xfrm>
          <a:prstGeom prst="rect">
            <a:avLst/>
          </a:prstGeom>
        </p:spPr>
        <p:txBody>
          <a:bodyPr>
            <a:spAutoFit/>
          </a:bodyPr>
          <a:lstStyle/>
          <a:p>
            <a:pPr fontAlgn="base">
              <a:lnSpc>
                <a:spcPct val="107000"/>
              </a:lnSpc>
              <a:spcAft>
                <a:spcPts val="0"/>
              </a:spcAft>
            </a:pPr>
            <a:r>
              <a:rPr lang="es-MX" sz="12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Introduccion</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 a </a:t>
            </a:r>
            <a:r>
              <a:rPr lang="es-MX" sz="12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la</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 </a:t>
            </a:r>
            <a:r>
              <a:rPr lang="es-MX" sz="1200" b="1"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teoria</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 </a:t>
            </a:r>
            <a:r>
              <a:rPr lang="es-MX" sz="12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de</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 </a:t>
            </a:r>
            <a:r>
              <a:rPr lang="es-MX" sz="12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la</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 </a:t>
            </a:r>
            <a:r>
              <a:rPr lang="es-MX" sz="1200" b="1"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computabilidad</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 / Domingo Gallardo </a:t>
            </a:r>
            <a:r>
              <a:rPr lang="es-MX" sz="12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Lopez</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 Pilar Arques Corrales, Ignacio </a:t>
            </a:r>
            <a:r>
              <a:rPr lang="es-MX" sz="12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Lesta</a:t>
            </a:r>
            <a:r>
              <a:rPr lang="es-MX" sz="1200" dirty="0">
                <a:solidFill>
                  <a:srgbClr val="008080"/>
                </a:solidFill>
                <a:latin typeface="Arial" panose="020B0604020202020204" pitchFamily="34" charset="0"/>
                <a:ea typeface="Calibri" panose="020F0502020204030204" pitchFamily="34" charset="0"/>
                <a:cs typeface="Arial" panose="020B0604020202020204" pitchFamily="34" charset="0"/>
                <a:hlinkClick r:id="rId4" action="ppaction://hlinksldjump"/>
              </a:rPr>
              <a:t> Pelayo</a:t>
            </a:r>
            <a:endParaRPr lang="es-MX" sz="1200" dirty="0">
              <a:solidFill>
                <a:srgbClr val="00808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10 Rectángulo"/>
          <p:cNvSpPr/>
          <p:nvPr/>
        </p:nvSpPr>
        <p:spPr>
          <a:xfrm>
            <a:off x="3279226" y="851339"/>
            <a:ext cx="6763408" cy="707886"/>
          </a:xfrm>
          <a:prstGeom prst="rect">
            <a:avLst/>
          </a:prstGeom>
        </p:spPr>
        <p:txBody>
          <a:bodyPr wrap="square">
            <a:spAutoFit/>
          </a:bodyPr>
          <a:lstStyle/>
          <a:p>
            <a:r>
              <a:rPr lang="es-MX" sz="3600" b="1" dirty="0" smtClean="0">
                <a:solidFill>
                  <a:schemeClr val="bg1"/>
                </a:solidFill>
                <a:latin typeface="Arial" pitchFamily="34" charset="0"/>
                <a:cs typeface="Arial" pitchFamily="34" charset="0"/>
              </a:rPr>
              <a:t>Teoría de </a:t>
            </a:r>
            <a:r>
              <a:rPr lang="es-MX" sz="4000" b="1" dirty="0" smtClean="0">
                <a:solidFill>
                  <a:schemeClr val="bg1"/>
                </a:solidFill>
                <a:latin typeface="Arial" pitchFamily="34" charset="0"/>
                <a:cs typeface="Arial" pitchFamily="34" charset="0"/>
              </a:rPr>
              <a:t>la </a:t>
            </a:r>
            <a:r>
              <a:rPr lang="es-MX" sz="4000" b="1" dirty="0" err="1" smtClean="0">
                <a:solidFill>
                  <a:schemeClr val="bg1"/>
                </a:solidFill>
                <a:latin typeface="Arial" pitchFamily="34" charset="0"/>
                <a:cs typeface="Arial" pitchFamily="34" charset="0"/>
              </a:rPr>
              <a:t>computabilidad</a:t>
            </a:r>
            <a:r>
              <a:rPr lang="es-MX" sz="3600" b="1" dirty="0" smtClean="0">
                <a:solidFill>
                  <a:schemeClr val="bg1"/>
                </a:solidFill>
                <a:latin typeface="Arial" pitchFamily="34" charset="0"/>
                <a:cs typeface="Arial" pitchFamily="34" charset="0"/>
              </a:rPr>
              <a:t>. </a:t>
            </a:r>
            <a:endParaRPr lang="es-MX" sz="3600" b="1" dirty="0">
              <a:solidFill>
                <a:schemeClr val="bg1"/>
              </a:solidFill>
              <a:latin typeface="Arial" pitchFamily="34" charset="0"/>
              <a:cs typeface="Arial" pitchFamily="34" charset="0"/>
            </a:endParaRPr>
          </a:p>
        </p:txBody>
      </p:sp>
      <p:pic>
        <p:nvPicPr>
          <p:cNvPr id="12" name="Picture 10" descr="Resultado de imagen para Teoría de la computabilidad.">
            <a:hlinkClick r:id="rId5" action="ppaction://hlinksldjump"/>
          </p:cNvPr>
          <p:cNvPicPr>
            <a:picLocks noChangeAspect="1" noChangeArrowheads="1"/>
          </p:cNvPicPr>
          <p:nvPr/>
        </p:nvPicPr>
        <p:blipFill>
          <a:blip r:embed="rId6"/>
          <a:srcRect/>
          <a:stretch>
            <a:fillRect/>
          </a:stretch>
        </p:blipFill>
        <p:spPr bwMode="auto">
          <a:xfrm>
            <a:off x="402567" y="441433"/>
            <a:ext cx="2697984" cy="1732268"/>
          </a:xfrm>
          <a:prstGeom prst="rect">
            <a:avLst/>
          </a:prstGeom>
          <a:noFill/>
        </p:spPr>
      </p:pic>
      <p:sp>
        <p:nvSpPr>
          <p:cNvPr id="13" name="12 Rectángulo"/>
          <p:cNvSpPr/>
          <p:nvPr/>
        </p:nvSpPr>
        <p:spPr>
          <a:xfrm>
            <a:off x="388882" y="3896565"/>
            <a:ext cx="12055366" cy="2123658"/>
          </a:xfrm>
          <a:prstGeom prst="rect">
            <a:avLst/>
          </a:prstGeom>
        </p:spPr>
        <p:txBody>
          <a:bodyPr wrap="square">
            <a:spAutoFit/>
          </a:bodyPr>
          <a:lstStyle/>
          <a:p>
            <a:pPr fontAlgn="base">
              <a:tabLst>
                <a:tab pos="2152650" algn="l"/>
              </a:tabLst>
            </a:pPr>
            <a:r>
              <a:rPr lang="es-MX" sz="1200" b="1" u="sng" dirty="0" err="1" smtClean="0">
                <a:latin typeface="Arial" pitchFamily="34" charset="0"/>
                <a:ea typeface="Helvetica Neue"/>
                <a:cs typeface="Arial" pitchFamily="34" charset="0"/>
                <a:hlinkClick r:id="rId7" action="ppaction://hlinksldjump"/>
              </a:rPr>
              <a:t>Algorithms</a:t>
            </a:r>
            <a:r>
              <a:rPr lang="es-MX" sz="1200" b="1" u="sng" dirty="0" smtClean="0">
                <a:latin typeface="Arial" pitchFamily="34" charset="0"/>
                <a:ea typeface="Helvetica Neue"/>
                <a:cs typeface="Arial" pitchFamily="34" charset="0"/>
                <a:hlinkClick r:id="rId7" action="ppaction://hlinksldjump"/>
              </a:rPr>
              <a:t> : </a:t>
            </a:r>
            <a:r>
              <a:rPr lang="es-MX" sz="1200" b="1" u="sng" dirty="0" err="1" smtClean="0">
                <a:latin typeface="Arial" pitchFamily="34" charset="0"/>
                <a:ea typeface="Helvetica Neue"/>
                <a:cs typeface="Arial" pitchFamily="34" charset="0"/>
                <a:hlinkClick r:id="rId7" action="ppaction://hlinksldjump"/>
              </a:rPr>
              <a:t>sequential</a:t>
            </a:r>
            <a:r>
              <a:rPr lang="es-MX" sz="1200" b="1" u="sng" dirty="0" smtClean="0">
                <a:latin typeface="Arial" pitchFamily="34" charset="0"/>
                <a:ea typeface="Helvetica Neue"/>
                <a:cs typeface="Arial" pitchFamily="34" charset="0"/>
                <a:hlinkClick r:id="rId7" action="ppaction://hlinksldjump"/>
              </a:rPr>
              <a:t>, </a:t>
            </a:r>
            <a:r>
              <a:rPr lang="es-MX" sz="1200" b="1" u="sng" dirty="0" err="1" smtClean="0">
                <a:latin typeface="Arial" pitchFamily="34" charset="0"/>
                <a:ea typeface="Helvetica Neue"/>
                <a:cs typeface="Arial" pitchFamily="34" charset="0"/>
                <a:hlinkClick r:id="rId7" action="ppaction://hlinksldjump"/>
              </a:rPr>
              <a:t>parallel</a:t>
            </a:r>
            <a:r>
              <a:rPr lang="es-MX" sz="1200" b="1" u="sng" dirty="0" smtClean="0">
                <a:latin typeface="Arial" pitchFamily="34" charset="0"/>
                <a:ea typeface="Helvetica Neue"/>
                <a:cs typeface="Arial" pitchFamily="34" charset="0"/>
                <a:hlinkClick r:id="rId7" action="ppaction://hlinksldjump"/>
              </a:rPr>
              <a:t>, and </a:t>
            </a:r>
            <a:r>
              <a:rPr lang="es-MX" sz="1200" b="1" u="sng" dirty="0" err="1" smtClean="0">
                <a:latin typeface="Arial" pitchFamily="34" charset="0"/>
                <a:ea typeface="Helvetica Neue"/>
                <a:cs typeface="Arial" pitchFamily="34" charset="0"/>
                <a:hlinkClick r:id="rId7" action="ppaction://hlinksldjump"/>
              </a:rPr>
              <a:t>distributed</a:t>
            </a:r>
            <a:r>
              <a:rPr lang="es-MX" sz="1200" b="1" u="sng" dirty="0" smtClean="0">
                <a:latin typeface="Arial" pitchFamily="34" charset="0"/>
                <a:ea typeface="Helvetica Neue"/>
                <a:cs typeface="Arial" pitchFamily="34" charset="0"/>
                <a:hlinkClick r:id="rId7" action="ppaction://hlinksldjump"/>
              </a:rPr>
              <a:t> / Kenneth A. Berman </a:t>
            </a:r>
            <a:r>
              <a:rPr lang="es-MX" sz="1200" b="1" u="sng" dirty="0" err="1" smtClean="0">
                <a:latin typeface="Arial" pitchFamily="34" charset="0"/>
                <a:ea typeface="Helvetica Neue"/>
                <a:cs typeface="Arial" pitchFamily="34" charset="0"/>
                <a:hlinkClick r:id="rId7" action="ppaction://hlinksldjump"/>
              </a:rPr>
              <a:t>andJerome</a:t>
            </a:r>
            <a:r>
              <a:rPr lang="es-MX" sz="1200" b="1" u="sng" dirty="0" smtClean="0">
                <a:latin typeface="Arial" pitchFamily="34" charset="0"/>
                <a:ea typeface="Helvetica Neue"/>
                <a:cs typeface="Arial" pitchFamily="34" charset="0"/>
                <a:hlinkClick r:id="rId7" action="ppaction://hlinksldjump"/>
              </a:rPr>
              <a:t> L. Paul</a:t>
            </a:r>
            <a:endParaRPr lang="es-MX" sz="1200" b="1" dirty="0" smtClean="0">
              <a:latin typeface="Arial" pitchFamily="34" charset="0"/>
              <a:ea typeface="Helvetica Neue"/>
              <a:cs typeface="Arial" pitchFamily="34" charset="0"/>
            </a:endParaRPr>
          </a:p>
          <a:p>
            <a:pPr fontAlgn="base">
              <a:tabLst>
                <a:tab pos="2152650" algn="l"/>
              </a:tabLst>
            </a:pPr>
            <a:r>
              <a:rPr lang="es-MX" sz="1200" b="1" dirty="0" smtClean="0">
                <a:latin typeface="Arial" pitchFamily="34" charset="0"/>
                <a:ea typeface="Helvetica Neue"/>
                <a:cs typeface="Arial" pitchFamily="34" charset="0"/>
                <a:hlinkClick r:id="rId8" action="ppaction://hlinksldjump"/>
              </a:rPr>
              <a:t>Elementos</a:t>
            </a:r>
            <a:r>
              <a:rPr lang="es-MX" sz="1200" b="1" u="sng" dirty="0" smtClean="0">
                <a:latin typeface="Arial" pitchFamily="34" charset="0"/>
                <a:ea typeface="Helvetica Neue"/>
                <a:cs typeface="Arial" pitchFamily="34" charset="0"/>
                <a:hlinkClick r:id="rId8" action="ppaction://hlinksldjump"/>
              </a:rPr>
              <a:t> </a:t>
            </a:r>
            <a:r>
              <a:rPr lang="es-MX" sz="1200" b="1" dirty="0" smtClean="0">
                <a:latin typeface="Arial" pitchFamily="34" charset="0"/>
                <a:ea typeface="Helvetica Neue"/>
                <a:cs typeface="Arial" pitchFamily="34" charset="0"/>
                <a:hlinkClick r:id="rId8" action="ppaction://hlinksldjump"/>
              </a:rPr>
              <a:t>de</a:t>
            </a:r>
            <a:r>
              <a:rPr lang="es-MX" sz="1200" b="1" u="sng" dirty="0" smtClean="0">
                <a:latin typeface="Arial" pitchFamily="34" charset="0"/>
                <a:ea typeface="Helvetica Neue"/>
                <a:cs typeface="Arial" pitchFamily="34" charset="0"/>
                <a:hlinkClick r:id="rId8" action="ppaction://hlinksldjump"/>
              </a:rPr>
              <a:t> </a:t>
            </a:r>
            <a:r>
              <a:rPr lang="es-MX" sz="1200" b="1" dirty="0" err="1" smtClean="0">
                <a:latin typeface="Arial" pitchFamily="34" charset="0"/>
                <a:ea typeface="Helvetica Neue"/>
                <a:cs typeface="Arial" pitchFamily="34" charset="0"/>
                <a:hlinkClick r:id="rId8" action="ppaction://hlinksldjump"/>
              </a:rPr>
              <a:t>matematicas</a:t>
            </a:r>
            <a:r>
              <a:rPr lang="es-MX" sz="1200" b="1" u="sng" dirty="0" smtClean="0">
                <a:latin typeface="Arial" pitchFamily="34" charset="0"/>
                <a:ea typeface="Helvetica Neue"/>
                <a:cs typeface="Arial" pitchFamily="34" charset="0"/>
                <a:hlinkClick r:id="rId8" action="ppaction://hlinksldjump"/>
              </a:rPr>
              <a:t> </a:t>
            </a:r>
            <a:r>
              <a:rPr lang="es-MX" sz="1200" b="1" dirty="0" smtClean="0">
                <a:latin typeface="Arial" pitchFamily="34" charset="0"/>
                <a:ea typeface="Helvetica Neue"/>
                <a:cs typeface="Arial" pitchFamily="34" charset="0"/>
                <a:hlinkClick r:id="rId8" action="ppaction://hlinksldjump"/>
              </a:rPr>
              <a:t>discretas</a:t>
            </a:r>
            <a:r>
              <a:rPr lang="es-MX" sz="1200" b="1" u="sng" dirty="0" smtClean="0">
                <a:latin typeface="Arial" pitchFamily="34" charset="0"/>
                <a:ea typeface="Helvetica Neue"/>
                <a:cs typeface="Arial" pitchFamily="34" charset="0"/>
                <a:hlinkClick r:id="rId8" action="ppaction://hlinksldjump"/>
              </a:rPr>
              <a:t> / </a:t>
            </a:r>
            <a:r>
              <a:rPr lang="es-MX" sz="1200" b="1" dirty="0" smtClean="0">
                <a:latin typeface="Arial" pitchFamily="34" charset="0"/>
                <a:ea typeface="Helvetica Neue"/>
                <a:cs typeface="Arial" pitchFamily="34" charset="0"/>
                <a:hlinkClick r:id="rId8" action="ppaction://hlinksldjump"/>
              </a:rPr>
              <a:t>C</a:t>
            </a:r>
            <a:r>
              <a:rPr lang="es-MX" sz="1200" b="1" u="sng" dirty="0" smtClean="0">
                <a:latin typeface="Arial" pitchFamily="34" charset="0"/>
                <a:ea typeface="Helvetica Neue"/>
                <a:cs typeface="Arial" pitchFamily="34" charset="0"/>
                <a:hlinkClick r:id="rId8" action="ppaction://hlinksldjump"/>
              </a:rPr>
              <a:t>. </a:t>
            </a:r>
            <a:r>
              <a:rPr lang="es-MX" sz="1200" b="1" dirty="0" smtClean="0">
                <a:latin typeface="Arial" pitchFamily="34" charset="0"/>
                <a:ea typeface="Helvetica Neue"/>
                <a:cs typeface="Arial" pitchFamily="34" charset="0"/>
                <a:hlinkClick r:id="rId8" action="ppaction://hlinksldjump"/>
              </a:rPr>
              <a:t>L</a:t>
            </a:r>
            <a:r>
              <a:rPr lang="es-MX" sz="1200" b="1" u="sng" dirty="0" smtClean="0">
                <a:latin typeface="Arial" pitchFamily="34" charset="0"/>
                <a:ea typeface="Helvetica Neue"/>
                <a:cs typeface="Arial" pitchFamily="34" charset="0"/>
                <a:hlinkClick r:id="rId8" action="ppaction://hlinksldjump"/>
              </a:rPr>
              <a:t>. </a:t>
            </a:r>
            <a:r>
              <a:rPr lang="es-MX" sz="1200" b="1" dirty="0" err="1" smtClean="0">
                <a:latin typeface="Arial" pitchFamily="34" charset="0"/>
                <a:ea typeface="Helvetica Neue"/>
                <a:cs typeface="Arial" pitchFamily="34" charset="0"/>
                <a:hlinkClick r:id="rId8" action="ppaction://hlinksldjump"/>
              </a:rPr>
              <a:t>Liu</a:t>
            </a:r>
            <a:r>
              <a:rPr lang="es-MX" sz="1200" b="1" u="sng" dirty="0" smtClean="0">
                <a:latin typeface="Arial" pitchFamily="34" charset="0"/>
                <a:ea typeface="Helvetica Neue"/>
                <a:cs typeface="Arial" pitchFamily="34" charset="0"/>
                <a:hlinkClick r:id="rId8" action="ppaction://hlinksldjump"/>
              </a:rPr>
              <a:t> ; </a:t>
            </a:r>
            <a:r>
              <a:rPr lang="es-MX" sz="1200" b="1" u="sng" dirty="0" err="1" smtClean="0">
                <a:latin typeface="Arial" pitchFamily="34" charset="0"/>
                <a:ea typeface="Helvetica Neue"/>
                <a:cs typeface="Arial" pitchFamily="34" charset="0"/>
                <a:hlinkClick r:id="rId8" action="ppaction://hlinksldjump"/>
              </a:rPr>
              <a:t>tr</a:t>
            </a:r>
            <a:r>
              <a:rPr lang="es-MX" sz="1200" b="1" u="sng" dirty="0" smtClean="0">
                <a:latin typeface="Arial" pitchFamily="34" charset="0"/>
                <a:ea typeface="Helvetica Neue"/>
                <a:cs typeface="Arial" pitchFamily="34" charset="0"/>
                <a:hlinkClick r:id="rId8" action="ppaction://hlinksldjump"/>
              </a:rPr>
              <a:t>. Luis Armando </a:t>
            </a:r>
            <a:r>
              <a:rPr lang="es-MX" sz="1200" b="1" u="sng" dirty="0" err="1" smtClean="0">
                <a:latin typeface="Arial" pitchFamily="34" charset="0"/>
                <a:ea typeface="Helvetica Neue"/>
                <a:cs typeface="Arial" pitchFamily="34" charset="0"/>
                <a:hlinkClick r:id="rId8" action="ppaction://hlinksldjump"/>
              </a:rPr>
              <a:t>Diaz</a:t>
            </a:r>
            <a:r>
              <a:rPr lang="es-MX" sz="1200" b="1" u="sng" dirty="0" smtClean="0">
                <a:latin typeface="Arial" pitchFamily="34" charset="0"/>
                <a:ea typeface="Helvetica Neue"/>
                <a:cs typeface="Arial" pitchFamily="34" charset="0"/>
                <a:hlinkClick r:id="rId8" action="ppaction://hlinksldjump"/>
              </a:rPr>
              <a:t> Torres</a:t>
            </a:r>
            <a:endParaRPr lang="es-MX" sz="1200" b="1" dirty="0" smtClean="0">
              <a:latin typeface="Arial" pitchFamily="34" charset="0"/>
              <a:ea typeface="Times New Roman"/>
              <a:cs typeface="Arial" pitchFamily="34" charset="0"/>
            </a:endParaRPr>
          </a:p>
          <a:p>
            <a:r>
              <a:rPr lang="es-MX" sz="1200" b="1" dirty="0" smtClean="0">
                <a:latin typeface="Arial" pitchFamily="34" charset="0"/>
                <a:ea typeface="Calibri"/>
                <a:cs typeface="Arial" pitchFamily="34" charset="0"/>
                <a:hlinkClick r:id="rId3" action="ppaction://hlinksldjump"/>
              </a:rPr>
              <a:t>Estructuras de </a:t>
            </a:r>
            <a:r>
              <a:rPr lang="es-MX" sz="1200" b="1" dirty="0" err="1" smtClean="0">
                <a:latin typeface="Arial" pitchFamily="34" charset="0"/>
                <a:ea typeface="Calibri"/>
                <a:cs typeface="Arial" pitchFamily="34" charset="0"/>
                <a:hlinkClick r:id="rId3" action="ppaction://hlinksldjump"/>
              </a:rPr>
              <a:t>matematicas</a:t>
            </a:r>
            <a:r>
              <a:rPr lang="es-MX" sz="1200" b="1" dirty="0" smtClean="0">
                <a:latin typeface="Arial" pitchFamily="34" charset="0"/>
                <a:ea typeface="Calibri"/>
                <a:cs typeface="Arial" pitchFamily="34" charset="0"/>
                <a:hlinkClick r:id="rId3" action="ppaction://hlinksldjump"/>
              </a:rPr>
              <a:t> discretas para la </a:t>
            </a:r>
            <a:r>
              <a:rPr lang="es-MX" sz="1200" b="1" dirty="0" err="1" smtClean="0">
                <a:latin typeface="Arial" pitchFamily="34" charset="0"/>
                <a:ea typeface="Calibri"/>
                <a:cs typeface="Arial" pitchFamily="34" charset="0"/>
                <a:hlinkClick r:id="rId3" action="ppaction://hlinksldjump"/>
              </a:rPr>
              <a:t>computacion</a:t>
            </a:r>
            <a:r>
              <a:rPr lang="es-MX" sz="1200" b="1" dirty="0" smtClean="0">
                <a:latin typeface="Arial" pitchFamily="34" charset="0"/>
                <a:ea typeface="Calibri"/>
                <a:cs typeface="Arial" pitchFamily="34" charset="0"/>
                <a:hlinkClick r:id="rId3" action="ppaction://hlinksldjump"/>
              </a:rPr>
              <a:t> / Bernard </a:t>
            </a:r>
            <a:r>
              <a:rPr lang="es-MX" sz="1200" b="1" dirty="0" err="1" smtClean="0">
                <a:latin typeface="Arial" pitchFamily="34" charset="0"/>
                <a:ea typeface="Calibri"/>
                <a:cs typeface="Arial" pitchFamily="34" charset="0"/>
                <a:hlinkClick r:id="rId3" action="ppaction://hlinksldjump"/>
              </a:rPr>
              <a:t>Kolman</a:t>
            </a:r>
            <a:r>
              <a:rPr lang="es-MX" sz="1200" b="1" dirty="0" smtClean="0">
                <a:latin typeface="Arial" pitchFamily="34" charset="0"/>
                <a:ea typeface="Calibri"/>
                <a:cs typeface="Arial" pitchFamily="34" charset="0"/>
                <a:hlinkClick r:id="rId3" action="ppaction://hlinksldjump"/>
              </a:rPr>
              <a:t>, Robert C. </a:t>
            </a:r>
            <a:r>
              <a:rPr lang="es-MX" sz="1200" b="1" dirty="0" err="1" smtClean="0">
                <a:latin typeface="Arial" pitchFamily="34" charset="0"/>
                <a:ea typeface="Calibri"/>
                <a:cs typeface="Arial" pitchFamily="34" charset="0"/>
                <a:hlinkClick r:id="rId3" action="ppaction://hlinksldjump"/>
              </a:rPr>
              <a:t>Busby</a:t>
            </a:r>
            <a:r>
              <a:rPr lang="es-MX" sz="1200" b="1" dirty="0" smtClean="0">
                <a:latin typeface="Arial" pitchFamily="34" charset="0"/>
                <a:ea typeface="Calibri"/>
                <a:cs typeface="Arial" pitchFamily="34" charset="0"/>
                <a:hlinkClick r:id="rId3" action="ppaction://hlinksldjump"/>
              </a:rPr>
              <a:t>, Sharon Ross ; </a:t>
            </a:r>
            <a:r>
              <a:rPr lang="es-MX" sz="1200" b="1" dirty="0" err="1" smtClean="0">
                <a:latin typeface="Arial" pitchFamily="34" charset="0"/>
                <a:ea typeface="Calibri"/>
                <a:cs typeface="Arial" pitchFamily="34" charset="0"/>
                <a:hlinkClick r:id="rId3" action="ppaction://hlinksldjump"/>
              </a:rPr>
              <a:t>tr</a:t>
            </a:r>
            <a:r>
              <a:rPr lang="es-MX" sz="1200" b="1" dirty="0" smtClean="0">
                <a:latin typeface="Arial" pitchFamily="34" charset="0"/>
                <a:ea typeface="Calibri"/>
                <a:cs typeface="Arial" pitchFamily="34" charset="0"/>
                <a:hlinkClick r:id="rId3" action="ppaction://hlinksldjump"/>
              </a:rPr>
              <a:t>. Oscar Alfredo Palmas Velasco</a:t>
            </a:r>
            <a:endParaRPr lang="es-MX" sz="1200" b="1" dirty="0" smtClean="0">
              <a:latin typeface="Arial" pitchFamily="34" charset="0"/>
              <a:ea typeface="Calibri"/>
              <a:cs typeface="Arial" pitchFamily="34" charset="0"/>
            </a:endParaRPr>
          </a:p>
          <a:p>
            <a:r>
              <a:rPr lang="es-MX" sz="1200" b="1" dirty="0" smtClean="0">
                <a:latin typeface="Arial" pitchFamily="34" charset="0"/>
                <a:ea typeface="Calibri"/>
                <a:cs typeface="Arial" pitchFamily="34" charset="0"/>
                <a:hlinkClick r:id="rId9" action="ppaction://hlinksldjump"/>
              </a:rPr>
              <a:t>GRASSMANN, </a:t>
            </a:r>
            <a:r>
              <a:rPr lang="es-MX" sz="1200" b="1" dirty="0" err="1" smtClean="0">
                <a:latin typeface="Arial" pitchFamily="34" charset="0"/>
                <a:ea typeface="Calibri"/>
                <a:cs typeface="Arial" pitchFamily="34" charset="0"/>
                <a:hlinkClick r:id="rId9" action="ppaction://hlinksldjump"/>
              </a:rPr>
              <a:t>Winfried</a:t>
            </a:r>
            <a:r>
              <a:rPr lang="es-MX" sz="1200" b="1" dirty="0" smtClean="0">
                <a:latin typeface="Arial" pitchFamily="34" charset="0"/>
                <a:ea typeface="Calibri"/>
                <a:cs typeface="Arial" pitchFamily="34" charset="0"/>
                <a:hlinkClick r:id="rId9" action="ppaction://hlinksldjump"/>
              </a:rPr>
              <a:t> K, TREMBLAY, J. P. Matemática discreta y lógica </a:t>
            </a:r>
            <a:r>
              <a:rPr lang="es-MX" sz="1200" b="1" dirty="0" err="1" smtClean="0">
                <a:latin typeface="Arial" pitchFamily="34" charset="0"/>
                <a:ea typeface="Times New Roman"/>
                <a:cs typeface="Arial" pitchFamily="34" charset="0"/>
                <a:hlinkClick r:id="rId9" action="ppaction://hlinksldjump"/>
              </a:rPr>
              <a:t>Idioma</a:t>
            </a:r>
            <a:r>
              <a:rPr lang="es-MX" sz="1200" b="1" dirty="0" err="1" smtClean="0">
                <a:latin typeface="Arial" pitchFamily="34" charset="0"/>
                <a:ea typeface="Calibri"/>
                <a:cs typeface="Arial" pitchFamily="34" charset="0"/>
                <a:hlinkClick r:id="rId9" action="ppaction://hlinksldjump"/>
              </a:rPr>
              <a:t>Introducción</a:t>
            </a:r>
            <a:r>
              <a:rPr lang="es-MX" sz="1200" b="1" dirty="0" smtClean="0">
                <a:latin typeface="Arial" pitchFamily="34" charset="0"/>
                <a:ea typeface="Calibri"/>
                <a:cs typeface="Arial" pitchFamily="34" charset="0"/>
                <a:hlinkClick r:id="rId9" action="ppaction://hlinksldjump"/>
              </a:rPr>
              <a:t> a la </a:t>
            </a:r>
            <a:r>
              <a:rPr lang="es-MX" sz="1200" b="1" dirty="0" err="1" smtClean="0">
                <a:latin typeface="Arial" pitchFamily="34" charset="0"/>
                <a:ea typeface="Calibri"/>
                <a:cs typeface="Arial" pitchFamily="34" charset="0"/>
                <a:hlinkClick r:id="rId9" action="ppaction://hlinksldjump"/>
              </a:rPr>
              <a:t>teoría</a:t>
            </a:r>
            <a:r>
              <a:rPr lang="es-MX" sz="1200" b="1" dirty="0" smtClean="0">
                <a:latin typeface="Arial" pitchFamily="34" charset="0"/>
                <a:ea typeface="Calibri"/>
                <a:cs typeface="Arial" pitchFamily="34" charset="0"/>
                <a:hlinkClick r:id="rId9" action="ppaction://hlinksldjump"/>
              </a:rPr>
              <a:t> de la </a:t>
            </a:r>
            <a:r>
              <a:rPr lang="es-MX" sz="1200" b="1" dirty="0" err="1" smtClean="0">
                <a:latin typeface="Arial" pitchFamily="34" charset="0"/>
                <a:ea typeface="Calibri"/>
                <a:cs typeface="Arial" pitchFamily="34" charset="0"/>
                <a:hlinkClick r:id="rId9" action="ppaction://hlinksldjump"/>
              </a:rPr>
              <a:t>computabilidad</a:t>
            </a:r>
            <a:endParaRPr lang="es-MX" sz="1200" b="1" dirty="0" smtClean="0">
              <a:latin typeface="Arial" pitchFamily="34" charset="0"/>
              <a:ea typeface="Calibri"/>
              <a:cs typeface="Arial" pitchFamily="34" charset="0"/>
            </a:endParaRPr>
          </a:p>
          <a:p>
            <a:r>
              <a:rPr lang="es-MX" sz="1200" b="1" dirty="0" err="1" smtClean="0">
                <a:latin typeface="Arial" pitchFamily="34" charset="0"/>
                <a:ea typeface="Calibri"/>
                <a:cs typeface="Arial" pitchFamily="34" charset="0"/>
                <a:hlinkClick r:id="rId10" action="ppaction://hlinksldjump"/>
              </a:rPr>
              <a:t>Introduccion</a:t>
            </a:r>
            <a:r>
              <a:rPr lang="es-MX" sz="1200" b="1" dirty="0" smtClean="0">
                <a:latin typeface="Arial" pitchFamily="34" charset="0"/>
                <a:ea typeface="Calibri"/>
                <a:cs typeface="Arial" pitchFamily="34" charset="0"/>
                <a:hlinkClick r:id="rId10" action="ppaction://hlinksldjump"/>
              </a:rPr>
              <a:t> a la </a:t>
            </a:r>
            <a:r>
              <a:rPr lang="es-MX" sz="1200" b="1" dirty="0" err="1" smtClean="0">
                <a:latin typeface="Arial" pitchFamily="34" charset="0"/>
                <a:ea typeface="Calibri"/>
                <a:cs typeface="Arial" pitchFamily="34" charset="0"/>
                <a:hlinkClick r:id="rId10" action="ppaction://hlinksldjump"/>
              </a:rPr>
              <a:t>logica</a:t>
            </a:r>
            <a:r>
              <a:rPr lang="es-MX" sz="1200" b="1" dirty="0" smtClean="0">
                <a:latin typeface="Arial" pitchFamily="34" charset="0"/>
                <a:ea typeface="Calibri"/>
                <a:cs typeface="Arial" pitchFamily="34" charset="0"/>
                <a:hlinkClick r:id="rId10" action="ppaction://hlinksldjump"/>
              </a:rPr>
              <a:t> deductiva y </a:t>
            </a:r>
            <a:r>
              <a:rPr lang="es-MX" sz="1200" b="1" dirty="0" err="1" smtClean="0">
                <a:latin typeface="Arial" pitchFamily="34" charset="0"/>
                <a:ea typeface="Calibri"/>
                <a:cs typeface="Arial" pitchFamily="34" charset="0"/>
                <a:hlinkClick r:id="rId10" action="ppaction://hlinksldjump"/>
              </a:rPr>
              <a:t>teoria</a:t>
            </a:r>
            <a:r>
              <a:rPr lang="es-MX" sz="1200" b="1" dirty="0" smtClean="0">
                <a:latin typeface="Arial" pitchFamily="34" charset="0"/>
                <a:ea typeface="Calibri"/>
                <a:cs typeface="Arial" pitchFamily="34" charset="0"/>
                <a:hlinkClick r:id="rId10" action="ppaction://hlinksldjump"/>
              </a:rPr>
              <a:t> de los conjuntos / Javier Salazar resines</a:t>
            </a:r>
            <a:endParaRPr lang="es-MX" sz="1200" b="1" dirty="0" smtClean="0">
              <a:latin typeface="Arial" pitchFamily="34" charset="0"/>
              <a:ea typeface="Calibri"/>
              <a:cs typeface="Arial" pitchFamily="34" charset="0"/>
            </a:endParaRPr>
          </a:p>
          <a:p>
            <a:r>
              <a:rPr lang="es-MX" sz="1200" b="1" u="sng" dirty="0" err="1" smtClean="0">
                <a:latin typeface="Arial" pitchFamily="34" charset="0"/>
                <a:ea typeface="Helvetica Neue"/>
                <a:cs typeface="Arial" pitchFamily="34" charset="0"/>
                <a:hlinkClick r:id="rId11" action="ppaction://hlinksldjump"/>
              </a:rPr>
              <a:t>Introductory</a:t>
            </a:r>
            <a:r>
              <a:rPr lang="es-MX" sz="1200" b="1" u="sng" dirty="0" smtClean="0">
                <a:latin typeface="Arial" pitchFamily="34" charset="0"/>
                <a:ea typeface="Helvetica Neue"/>
                <a:cs typeface="Arial" pitchFamily="34" charset="0"/>
                <a:hlinkClick r:id="rId11" action="ppaction://hlinksldjump"/>
              </a:rPr>
              <a:t> </a:t>
            </a:r>
            <a:r>
              <a:rPr lang="es-MX" sz="1200" b="1" u="sng" dirty="0" err="1" smtClean="0">
                <a:latin typeface="Arial" pitchFamily="34" charset="0"/>
                <a:ea typeface="Helvetica Neue"/>
                <a:cs typeface="Arial" pitchFamily="34" charset="0"/>
                <a:hlinkClick r:id="rId11" action="ppaction://hlinksldjump"/>
              </a:rPr>
              <a:t>discrete</a:t>
            </a:r>
            <a:r>
              <a:rPr lang="es-MX" sz="1200" b="1" u="sng" dirty="0" smtClean="0">
                <a:latin typeface="Arial" pitchFamily="34" charset="0"/>
                <a:ea typeface="Helvetica Neue"/>
                <a:cs typeface="Arial" pitchFamily="34" charset="0"/>
                <a:hlinkClick r:id="rId11" action="ppaction://hlinksldjump"/>
              </a:rPr>
              <a:t> </a:t>
            </a:r>
            <a:r>
              <a:rPr lang="es-MX" sz="1200" b="1" u="sng" dirty="0" err="1" smtClean="0">
                <a:latin typeface="Arial" pitchFamily="34" charset="0"/>
                <a:ea typeface="Helvetica Neue"/>
                <a:cs typeface="Arial" pitchFamily="34" charset="0"/>
                <a:hlinkClick r:id="rId11" action="ppaction://hlinksldjump"/>
              </a:rPr>
              <a:t>mathematics</a:t>
            </a:r>
            <a:r>
              <a:rPr lang="es-MX" sz="1200" b="1" u="sng" dirty="0" smtClean="0">
                <a:latin typeface="Arial" pitchFamily="34" charset="0"/>
                <a:ea typeface="Helvetica Neue"/>
                <a:cs typeface="Arial" pitchFamily="34" charset="0"/>
                <a:hlinkClick r:id="rId11" action="ppaction://hlinksldjump"/>
              </a:rPr>
              <a:t> / V.K. </a:t>
            </a:r>
            <a:r>
              <a:rPr lang="es-MX" sz="1200" b="1" u="sng" dirty="0" err="1" smtClean="0">
                <a:latin typeface="Arial" pitchFamily="34" charset="0"/>
                <a:ea typeface="Helvetica Neue"/>
                <a:cs typeface="Arial" pitchFamily="34" charset="0"/>
                <a:hlinkClick r:id="rId11" action="ppaction://hlinksldjump"/>
              </a:rPr>
              <a:t>Balakrishnan</a:t>
            </a:r>
            <a:endParaRPr lang="es-MX" sz="1200" b="1" dirty="0" smtClean="0">
              <a:latin typeface="Arial" pitchFamily="34" charset="0"/>
              <a:ea typeface="Times New Roman"/>
              <a:cs typeface="Arial" pitchFamily="34" charset="0"/>
            </a:endParaRPr>
          </a:p>
          <a:p>
            <a:r>
              <a:rPr lang="es-MX" sz="1200" b="1" dirty="0" smtClean="0">
                <a:latin typeface="Arial" pitchFamily="34" charset="0"/>
                <a:ea typeface="Calibri"/>
                <a:cs typeface="Arial" pitchFamily="34" charset="0"/>
                <a:hlinkClick r:id="rId12" action="ppaction://hlinksldjump"/>
              </a:rPr>
              <a:t>Matemática discreta para la computación : nociones teóricas y problemas resueltos / Miguel Ángel García Muñoz</a:t>
            </a:r>
            <a:endParaRPr lang="es-MX" sz="1200" b="1" dirty="0" smtClean="0">
              <a:latin typeface="Arial" pitchFamily="34" charset="0"/>
              <a:ea typeface="Calibri"/>
              <a:cs typeface="Arial" pitchFamily="34" charset="0"/>
            </a:endParaRPr>
          </a:p>
          <a:p>
            <a:r>
              <a:rPr lang="es-MX" sz="1200" b="1" u="sng" dirty="0" smtClean="0">
                <a:latin typeface="Arial" pitchFamily="34" charset="0"/>
                <a:ea typeface="Helvetica Neue"/>
                <a:cs typeface="Arial" pitchFamily="34" charset="0"/>
                <a:hlinkClick r:id="rId13" action="ppaction://hlinksldjump"/>
              </a:rPr>
              <a:t>Matemática discreta y sus aplicaciones / Kenneth H. Rosen ; </a:t>
            </a:r>
            <a:r>
              <a:rPr lang="es-MX" sz="1200" b="1" u="sng" dirty="0" err="1" smtClean="0">
                <a:latin typeface="Arial" pitchFamily="34" charset="0"/>
                <a:ea typeface="Helvetica Neue"/>
                <a:cs typeface="Arial" pitchFamily="34" charset="0"/>
                <a:hlinkClick r:id="rId13" action="ppaction://hlinksldjump"/>
              </a:rPr>
              <a:t>tr</a:t>
            </a:r>
            <a:r>
              <a:rPr lang="es-MX" sz="1200" b="1" u="sng" dirty="0" smtClean="0">
                <a:latin typeface="Arial" pitchFamily="34" charset="0"/>
                <a:ea typeface="Helvetica Neue"/>
                <a:cs typeface="Arial" pitchFamily="34" charset="0"/>
                <a:hlinkClick r:id="rId13" action="ppaction://hlinksldjump"/>
              </a:rPr>
              <a:t>., José Manuel Pérez Morales ... [y otros.]</a:t>
            </a:r>
            <a:endParaRPr lang="es-MX" sz="1200" b="1" dirty="0" smtClean="0">
              <a:latin typeface="Arial" pitchFamily="34" charset="0"/>
              <a:ea typeface="Times New Roman"/>
              <a:cs typeface="Arial" pitchFamily="34" charset="0"/>
            </a:endParaRPr>
          </a:p>
          <a:p>
            <a:r>
              <a:rPr lang="es-MX" sz="1200" b="1" dirty="0" smtClean="0">
                <a:latin typeface="Arial" pitchFamily="34" charset="0"/>
                <a:ea typeface="Calibri"/>
                <a:cs typeface="Arial" pitchFamily="34" charset="0"/>
                <a:hlinkClick r:id="rId14" action="ppaction://hlinksldjump"/>
              </a:rPr>
              <a:t>Matemáticas discretas con aplicación a las ciencias de la computación</a:t>
            </a:r>
            <a:endParaRPr lang="es-MX" sz="1200" b="1" dirty="0" smtClean="0">
              <a:latin typeface="Arial" pitchFamily="34" charset="0"/>
              <a:ea typeface="Calibri"/>
              <a:cs typeface="Arial" pitchFamily="34" charset="0"/>
            </a:endParaRPr>
          </a:p>
          <a:p>
            <a:r>
              <a:rPr lang="es-MX" sz="1200" b="1" dirty="0" smtClean="0">
                <a:latin typeface="Arial" pitchFamily="34" charset="0"/>
                <a:ea typeface="Calibri"/>
                <a:cs typeface="Arial" pitchFamily="34" charset="0"/>
                <a:hlinkClick r:id="rId15" action="ppaction://hlinksldjump"/>
              </a:rPr>
              <a:t>Matemáticas discretas con teoría de gráficas y combinatoria / T. </a:t>
            </a:r>
            <a:r>
              <a:rPr lang="es-MX" sz="1200" b="1" dirty="0" err="1" smtClean="0">
                <a:latin typeface="Arial" pitchFamily="34" charset="0"/>
                <a:ea typeface="Calibri"/>
                <a:cs typeface="Arial" pitchFamily="34" charset="0"/>
                <a:hlinkClick r:id="rId15" action="ppaction://hlinksldjump"/>
              </a:rPr>
              <a:t>Veerarajan</a:t>
            </a:r>
            <a:r>
              <a:rPr lang="es-MX" sz="1200" b="1" dirty="0" smtClean="0">
                <a:latin typeface="Arial" pitchFamily="34" charset="0"/>
                <a:ea typeface="Calibri"/>
                <a:cs typeface="Arial" pitchFamily="34" charset="0"/>
                <a:hlinkClick r:id="rId15" action="ppaction://hlinksldjump"/>
              </a:rPr>
              <a:t> ; traducción, Gabriel Nagore C.</a:t>
            </a:r>
            <a:endParaRPr lang="es-MX" sz="1200" b="1" dirty="0" smtClean="0">
              <a:latin typeface="Arial" pitchFamily="34" charset="0"/>
              <a:ea typeface="Calibri"/>
              <a:cs typeface="Arial" pitchFamily="34" charset="0"/>
            </a:endParaRPr>
          </a:p>
          <a:p>
            <a:endParaRPr lang="es-MX" sz="1200" b="1" dirty="0">
              <a:latin typeface="Arial" pitchFamily="34" charset="0"/>
              <a:ea typeface="Calibri"/>
              <a:cs typeface="Arial" pitchFamily="34" charset="0"/>
            </a:endParaRPr>
          </a:p>
        </p:txBody>
      </p:sp>
      <p:sp>
        <p:nvSpPr>
          <p:cNvPr id="14" name="13 CuadroTexto"/>
          <p:cNvSpPr txBox="1"/>
          <p:nvPr/>
        </p:nvSpPr>
        <p:spPr>
          <a:xfrm>
            <a:off x="599090" y="2222937"/>
            <a:ext cx="4587766" cy="400110"/>
          </a:xfrm>
          <a:prstGeom prst="rect">
            <a:avLst/>
          </a:prstGeom>
          <a:noFill/>
        </p:spPr>
        <p:txBody>
          <a:bodyPr wrap="square" rtlCol="0">
            <a:spAutoFit/>
          </a:bodyPr>
          <a:lstStyle/>
          <a:p>
            <a:r>
              <a:rPr lang="es-MX" sz="2000" b="1" dirty="0" smtClean="0">
                <a:latin typeface="Arial" pitchFamily="34" charset="0"/>
                <a:cs typeface="Arial" pitchFamily="34" charset="0"/>
              </a:rPr>
              <a:t>Libros relacionados al tema:</a:t>
            </a:r>
            <a:endParaRPr lang="es-MX" sz="2000" b="1" dirty="0">
              <a:latin typeface="Arial" pitchFamily="34" charset="0"/>
              <a:cs typeface="Arial" pitchFamily="34" charset="0"/>
            </a:endParaRPr>
          </a:p>
        </p:txBody>
      </p:sp>
      <p:sp>
        <p:nvSpPr>
          <p:cNvPr id="15" name="14 Flecha derecha">
            <a:hlinkClick r:id="rId16"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scontent.fmfe1-1.fna.fbcdn.net/v/t34.0-12/22053251_1089875237816028_1938309272_n.jpg?oh=942f7bf791f96c71a63c59db81df3605&amp;oe=59CEAA39"/>
          <p:cNvPicPr>
            <a:picLocks noChangeAspect="1" noChangeArrowheads="1"/>
          </p:cNvPicPr>
          <p:nvPr/>
        </p:nvPicPr>
        <p:blipFill>
          <a:blip r:embed="rId2"/>
          <a:srcRect t="11434" r="3327" b="15232"/>
          <a:stretch>
            <a:fillRect/>
          </a:stretch>
        </p:blipFill>
        <p:spPr bwMode="auto">
          <a:xfrm>
            <a:off x="9145824" y="1576551"/>
            <a:ext cx="2379052" cy="3200401"/>
          </a:xfrm>
          <a:prstGeom prst="rect">
            <a:avLst/>
          </a:prstGeom>
          <a:noFill/>
        </p:spPr>
      </p:pic>
      <p:sp>
        <p:nvSpPr>
          <p:cNvPr id="7" name="6 CuadroTexto"/>
          <p:cNvSpPr txBox="1"/>
          <p:nvPr/>
        </p:nvSpPr>
        <p:spPr>
          <a:xfrm>
            <a:off x="2191407" y="756744"/>
            <a:ext cx="6306207" cy="1323439"/>
          </a:xfrm>
          <a:prstGeom prst="rect">
            <a:avLst/>
          </a:prstGeom>
          <a:noFill/>
        </p:spPr>
        <p:txBody>
          <a:bodyPr wrap="square" rtlCol="0">
            <a:spAutoFit/>
          </a:bodyPr>
          <a:lstStyle/>
          <a:p>
            <a:pPr algn="ctr"/>
            <a:r>
              <a:rPr lang="en-US" sz="2800" b="1" dirty="0" smtClean="0">
                <a:solidFill>
                  <a:schemeClr val="bg1"/>
                </a:solidFill>
                <a:latin typeface="Arial" pitchFamily="34" charset="0"/>
                <a:cs typeface="Arial" pitchFamily="34" charset="0"/>
              </a:rPr>
              <a:t>Elementary symbolic logic / By w. </a:t>
            </a:r>
            <a:r>
              <a:rPr lang="en-US" sz="2800" b="1" dirty="0" err="1" smtClean="0">
                <a:solidFill>
                  <a:schemeClr val="bg1"/>
                </a:solidFill>
                <a:latin typeface="Arial" pitchFamily="34" charset="0"/>
                <a:cs typeface="Arial" pitchFamily="34" charset="0"/>
              </a:rPr>
              <a:t>gustason</a:t>
            </a:r>
            <a:r>
              <a:rPr lang="en-US" sz="2800" b="1" dirty="0" smtClean="0">
                <a:solidFill>
                  <a:schemeClr val="bg1"/>
                </a:solidFill>
                <a:latin typeface="Arial" pitchFamily="34" charset="0"/>
                <a:cs typeface="Arial" pitchFamily="34" charset="0"/>
              </a:rPr>
              <a:t> and d. e. </a:t>
            </a:r>
            <a:r>
              <a:rPr lang="en-US" sz="2800" b="1" dirty="0" err="1" smtClean="0">
                <a:solidFill>
                  <a:schemeClr val="bg1"/>
                </a:solidFill>
                <a:latin typeface="Arial" pitchFamily="34" charset="0"/>
                <a:cs typeface="Arial" pitchFamily="34" charset="0"/>
              </a:rPr>
              <a:t>ulrich</a:t>
            </a:r>
            <a:r>
              <a:rPr lang="en-US" sz="2800" b="1" dirty="0" smtClean="0">
                <a:solidFill>
                  <a:schemeClr val="bg1"/>
                </a:solidFill>
                <a:latin typeface="Arial" pitchFamily="34" charset="0"/>
                <a:cs typeface="Arial" pitchFamily="34" charset="0"/>
              </a:rPr>
              <a:t>.</a:t>
            </a:r>
          </a:p>
          <a:p>
            <a:pPr algn="ctr"/>
            <a:endParaRPr lang="es-MX" sz="2400" b="1" dirty="0">
              <a:solidFill>
                <a:schemeClr val="bg1"/>
              </a:solidFill>
              <a:latin typeface="Arial" pitchFamily="34" charset="0"/>
              <a:cs typeface="Arial" pitchFamily="34" charset="0"/>
            </a:endParaRPr>
          </a:p>
        </p:txBody>
      </p:sp>
      <p:sp>
        <p:nvSpPr>
          <p:cNvPr id="8" name="7 Flecha derecha">
            <a:hlinkClick r:id="rId3"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graphicFrame>
        <p:nvGraphicFramePr>
          <p:cNvPr id="9" name="8 Tabla"/>
          <p:cNvGraphicFramePr>
            <a:graphicFrameLocks noGrp="1"/>
          </p:cNvGraphicFramePr>
          <p:nvPr/>
        </p:nvGraphicFramePr>
        <p:xfrm>
          <a:off x="0" y="2380592"/>
          <a:ext cx="5376041" cy="2868534"/>
        </p:xfrm>
        <a:graphic>
          <a:graphicData uri="http://schemas.openxmlformats.org/drawingml/2006/table">
            <a:tbl>
              <a:tblPr>
                <a:tableStyleId>{35758FB7-9AC5-4552-8A53-C91805E547FA}</a:tableStyleId>
              </a:tblPr>
              <a:tblGrid>
                <a:gridCol w="1231462"/>
                <a:gridCol w="4144579"/>
              </a:tblGrid>
              <a:tr h="269733">
                <a:tc>
                  <a:txBody>
                    <a:bodyPr/>
                    <a:lstStyle/>
                    <a:p>
                      <a:pPr algn="l"/>
                      <a:r>
                        <a:rPr lang="es-MX" sz="1100" b="0" dirty="0">
                          <a:latin typeface="Arial" pitchFamily="34" charset="0"/>
                          <a:cs typeface="Arial" pitchFamily="34" charset="0"/>
                        </a:rPr>
                        <a:t>Clasificación</a:t>
                      </a:r>
                    </a:p>
                  </a:txBody>
                  <a:tcPr marL="57885" marR="57885" marT="28942" marB="28942" anchor="ctr"/>
                </a:tc>
                <a:tc>
                  <a:txBody>
                    <a:bodyPr/>
                    <a:lstStyle/>
                    <a:p>
                      <a:pPr algn="l" fontAlgn="t"/>
                      <a:r>
                        <a:rPr lang="es-MX" sz="1100" b="0">
                          <a:latin typeface="Arial" pitchFamily="34" charset="0"/>
                          <a:cs typeface="Arial" pitchFamily="34" charset="0"/>
                        </a:rPr>
                        <a:t>BC135 G85</a:t>
                      </a:r>
                    </a:p>
                  </a:txBody>
                  <a:tcPr marL="24119" marR="12059" marT="12059" marB="12059"/>
                </a:tc>
              </a:tr>
              <a:tr h="231539">
                <a:tc>
                  <a:txBody>
                    <a:bodyPr/>
                    <a:lstStyle/>
                    <a:p>
                      <a:pPr algn="l"/>
                      <a:r>
                        <a:rPr lang="es-MX" sz="1100" b="0">
                          <a:latin typeface="Arial" pitchFamily="34" charset="0"/>
                          <a:cs typeface="Arial" pitchFamily="34" charset="0"/>
                        </a:rPr>
                        <a:t>Autor</a:t>
                      </a:r>
                    </a:p>
                  </a:txBody>
                  <a:tcPr marL="57885" marR="57885" marT="28942" marB="28942" anchor="ctr"/>
                </a:tc>
                <a:tc>
                  <a:txBody>
                    <a:bodyPr/>
                    <a:lstStyle/>
                    <a:p>
                      <a:pPr algn="l" fontAlgn="t"/>
                      <a:r>
                        <a:rPr lang="es-MX" sz="1100" b="0">
                          <a:latin typeface="Arial" pitchFamily="34" charset="0"/>
                          <a:cs typeface="Arial" pitchFamily="34" charset="0"/>
                        </a:rPr>
                        <a:t>Gustason, William, autor.</a:t>
                      </a:r>
                    </a:p>
                  </a:txBody>
                  <a:tcPr marL="24119" marR="12059" marT="12059" marB="12059"/>
                </a:tc>
              </a:tr>
              <a:tr h="231539">
                <a:tc>
                  <a:txBody>
                    <a:bodyPr/>
                    <a:lstStyle/>
                    <a:p>
                      <a:pPr algn="l"/>
                      <a:r>
                        <a:rPr lang="es-MX" sz="1100" b="0">
                          <a:latin typeface="Arial" pitchFamily="34" charset="0"/>
                          <a:cs typeface="Arial" pitchFamily="34" charset="0"/>
                        </a:rPr>
                        <a:t>Título</a:t>
                      </a:r>
                    </a:p>
                  </a:txBody>
                  <a:tcPr marL="57885" marR="57885" marT="28942" marB="28942" anchor="ctr"/>
                </a:tc>
                <a:tc>
                  <a:txBody>
                    <a:bodyPr/>
                    <a:lstStyle/>
                    <a:p>
                      <a:pPr algn="l" fontAlgn="t"/>
                      <a:r>
                        <a:rPr lang="en-US" sz="1100" b="0" dirty="0">
                          <a:latin typeface="Arial" pitchFamily="34" charset="0"/>
                          <a:cs typeface="Arial" pitchFamily="34" charset="0"/>
                        </a:rPr>
                        <a:t>Elementary symbolic logic / By w. </a:t>
                      </a:r>
                      <a:r>
                        <a:rPr lang="en-US" sz="1100" b="0" dirty="0" err="1">
                          <a:latin typeface="Arial" pitchFamily="34" charset="0"/>
                          <a:cs typeface="Arial" pitchFamily="34" charset="0"/>
                        </a:rPr>
                        <a:t>gustason</a:t>
                      </a:r>
                      <a:r>
                        <a:rPr lang="en-US" sz="1100" b="0" dirty="0">
                          <a:latin typeface="Arial" pitchFamily="34" charset="0"/>
                          <a:cs typeface="Arial" pitchFamily="34" charset="0"/>
                        </a:rPr>
                        <a:t> and d. e. </a:t>
                      </a:r>
                      <a:r>
                        <a:rPr lang="en-US" sz="1100" b="0" dirty="0" err="1">
                          <a:latin typeface="Arial" pitchFamily="34" charset="0"/>
                          <a:cs typeface="Arial" pitchFamily="34" charset="0"/>
                        </a:rPr>
                        <a:t>ulrich</a:t>
                      </a:r>
                      <a:r>
                        <a:rPr lang="en-US" sz="1100" b="0" dirty="0">
                          <a:latin typeface="Arial" pitchFamily="34" charset="0"/>
                          <a:cs typeface="Arial" pitchFamily="34" charset="0"/>
                        </a:rPr>
                        <a:t>.</a:t>
                      </a:r>
                    </a:p>
                  </a:txBody>
                  <a:tcPr marL="24119" marR="12059" marT="12059" marB="12059"/>
                </a:tc>
              </a:tr>
              <a:tr h="405194">
                <a:tc>
                  <a:txBody>
                    <a:bodyPr/>
                    <a:lstStyle/>
                    <a:p>
                      <a:pPr algn="l"/>
                      <a:r>
                        <a:rPr lang="es-MX" sz="1100" b="0">
                          <a:latin typeface="Arial" pitchFamily="34" charset="0"/>
                          <a:cs typeface="Arial" pitchFamily="34" charset="0"/>
                        </a:rPr>
                        <a:t>Datos de publicac.</a:t>
                      </a:r>
                    </a:p>
                  </a:txBody>
                  <a:tcPr marL="57885" marR="57885" marT="28942" marB="28942" anchor="ctr"/>
                </a:tc>
                <a:tc>
                  <a:txBody>
                    <a:bodyPr/>
                    <a:lstStyle/>
                    <a:p>
                      <a:pPr algn="l" fontAlgn="t"/>
                      <a:r>
                        <a:rPr lang="en-US" sz="1100" b="0">
                          <a:latin typeface="Arial" pitchFamily="34" charset="0"/>
                          <a:cs typeface="Arial" pitchFamily="34" charset="0"/>
                        </a:rPr>
                        <a:t>New York, holt : Rinehart and winston, 1973</a:t>
                      </a:r>
                    </a:p>
                  </a:txBody>
                  <a:tcPr marL="24119" marR="12059" marT="12059" marB="12059"/>
                </a:tc>
              </a:tr>
              <a:tr h="405194">
                <a:tc>
                  <a:txBody>
                    <a:bodyPr/>
                    <a:lstStyle/>
                    <a:p>
                      <a:pPr algn="l"/>
                      <a:r>
                        <a:rPr lang="es-MX" sz="1100" b="0">
                          <a:latin typeface="Arial" pitchFamily="34" charset="0"/>
                          <a:cs typeface="Arial" pitchFamily="34" charset="0"/>
                        </a:rPr>
                        <a:t>Descr. Física</a:t>
                      </a:r>
                    </a:p>
                  </a:txBody>
                  <a:tcPr marL="57885" marR="57885" marT="28942" marB="28942" anchor="ctr"/>
                </a:tc>
                <a:tc>
                  <a:txBody>
                    <a:bodyPr/>
                    <a:lstStyle/>
                    <a:p>
                      <a:pPr algn="l" fontAlgn="t"/>
                      <a:r>
                        <a:rPr lang="es-MX" sz="1100" b="0">
                          <a:latin typeface="Arial" pitchFamily="34" charset="0"/>
                          <a:cs typeface="Arial" pitchFamily="34" charset="0"/>
                        </a:rPr>
                        <a:t>280 páginas</a:t>
                      </a:r>
                    </a:p>
                  </a:txBody>
                  <a:tcPr marL="24119" marR="12059" marT="12059" marB="12059"/>
                </a:tc>
              </a:tr>
              <a:tr h="405194">
                <a:tc>
                  <a:txBody>
                    <a:bodyPr/>
                    <a:lstStyle/>
                    <a:p>
                      <a:pPr algn="l"/>
                      <a:r>
                        <a:rPr lang="es-MX" sz="1100" b="0" dirty="0">
                          <a:latin typeface="Arial" pitchFamily="34" charset="0"/>
                          <a:cs typeface="Arial" pitchFamily="34" charset="0"/>
                        </a:rPr>
                        <a:t>Tipo de contenido</a:t>
                      </a:r>
                    </a:p>
                  </a:txBody>
                  <a:tcPr marL="57885" marR="57885" marT="28942" marB="28942" anchor="ctr"/>
                </a:tc>
                <a:tc>
                  <a:txBody>
                    <a:bodyPr/>
                    <a:lstStyle/>
                    <a:p>
                      <a:pPr algn="l" fontAlgn="t"/>
                      <a:r>
                        <a:rPr lang="es-MX" sz="1100" b="0" dirty="0">
                          <a:latin typeface="Arial" pitchFamily="34" charset="0"/>
                          <a:cs typeface="Arial" pitchFamily="34" charset="0"/>
                        </a:rPr>
                        <a:t>texto</a:t>
                      </a:r>
                    </a:p>
                  </a:txBody>
                  <a:tcPr marL="24119" marR="12059" marT="12059" marB="12059"/>
                </a:tc>
              </a:tr>
              <a:tr h="231539">
                <a:tc>
                  <a:txBody>
                    <a:bodyPr/>
                    <a:lstStyle/>
                    <a:p>
                      <a:pPr algn="l"/>
                      <a:r>
                        <a:rPr lang="es-MX" sz="1100" b="0" dirty="0">
                          <a:latin typeface="Arial" pitchFamily="34" charset="0"/>
                          <a:cs typeface="Arial" pitchFamily="34" charset="0"/>
                        </a:rPr>
                        <a:t>Soporte</a:t>
                      </a:r>
                    </a:p>
                  </a:txBody>
                  <a:tcPr marL="57885" marR="57885" marT="28942" marB="28942" anchor="ctr"/>
                </a:tc>
                <a:tc>
                  <a:txBody>
                    <a:bodyPr/>
                    <a:lstStyle/>
                    <a:p>
                      <a:pPr algn="l" fontAlgn="t"/>
                      <a:r>
                        <a:rPr lang="es-MX" sz="1100" b="0">
                          <a:latin typeface="Arial" pitchFamily="34" charset="0"/>
                          <a:cs typeface="Arial" pitchFamily="34" charset="0"/>
                        </a:rPr>
                        <a:t>volumen</a:t>
                      </a:r>
                    </a:p>
                  </a:txBody>
                  <a:tcPr marL="24119" marR="12059" marT="12059" marB="12059"/>
                </a:tc>
              </a:tr>
              <a:tr h="231539">
                <a:tc>
                  <a:txBody>
                    <a:bodyPr/>
                    <a:lstStyle/>
                    <a:p>
                      <a:pPr algn="l"/>
                      <a:r>
                        <a:rPr lang="es-MX" sz="1100" b="0">
                          <a:latin typeface="Arial" pitchFamily="34" charset="0"/>
                          <a:cs typeface="Arial" pitchFamily="34" charset="0"/>
                        </a:rPr>
                        <a:t>Materia</a:t>
                      </a:r>
                    </a:p>
                  </a:txBody>
                  <a:tcPr marL="57885" marR="57885" marT="28942" marB="28942" anchor="ctr"/>
                </a:tc>
                <a:tc>
                  <a:txBody>
                    <a:bodyPr/>
                    <a:lstStyle/>
                    <a:p>
                      <a:pPr algn="l" fontAlgn="t"/>
                      <a:r>
                        <a:rPr lang="es-MX" sz="1100" b="0">
                          <a:latin typeface="Arial" pitchFamily="34" charset="0"/>
                          <a:cs typeface="Arial" pitchFamily="34" charset="0"/>
                        </a:rPr>
                        <a:t>Lógica simbólica y matemática</a:t>
                      </a:r>
                    </a:p>
                  </a:txBody>
                  <a:tcPr marL="24119" marR="12059" marT="12059" marB="12059"/>
                </a:tc>
              </a:tr>
              <a:tr h="0">
                <a:tc>
                  <a:txBody>
                    <a:bodyPr/>
                    <a:lstStyle/>
                    <a:p>
                      <a:pPr algn="l"/>
                      <a:r>
                        <a:rPr lang="es-MX" sz="1100" b="0">
                          <a:latin typeface="Arial" pitchFamily="34" charset="0"/>
                          <a:cs typeface="Arial" pitchFamily="34" charset="0"/>
                        </a:rPr>
                        <a:t>Sec. Personal</a:t>
                      </a:r>
                    </a:p>
                  </a:txBody>
                  <a:tcPr marL="57885" marR="57885" marT="28942" marB="28942" anchor="ctr"/>
                </a:tc>
                <a:tc>
                  <a:txBody>
                    <a:bodyPr/>
                    <a:lstStyle/>
                    <a:p>
                      <a:pPr algn="l" fontAlgn="t"/>
                      <a:r>
                        <a:rPr lang="es-MX" sz="1100" b="0" dirty="0" err="1">
                          <a:latin typeface="Arial" pitchFamily="34" charset="0"/>
                          <a:cs typeface="Arial" pitchFamily="34" charset="0"/>
                        </a:rPr>
                        <a:t>Ulrich</a:t>
                      </a:r>
                      <a:r>
                        <a:rPr lang="es-MX" sz="1100" b="0" dirty="0">
                          <a:latin typeface="Arial" pitchFamily="34" charset="0"/>
                          <a:cs typeface="Arial" pitchFamily="34" charset="0"/>
                        </a:rPr>
                        <a:t>, </a:t>
                      </a:r>
                      <a:r>
                        <a:rPr lang="es-MX" sz="1100" b="0" dirty="0" err="1">
                          <a:latin typeface="Arial" pitchFamily="34" charset="0"/>
                          <a:cs typeface="Arial" pitchFamily="34" charset="0"/>
                        </a:rPr>
                        <a:t>Dolph</a:t>
                      </a:r>
                      <a:r>
                        <a:rPr lang="es-MX" sz="1100" b="0" dirty="0">
                          <a:latin typeface="Arial" pitchFamily="34" charset="0"/>
                          <a:cs typeface="Arial" pitchFamily="34" charset="0"/>
                        </a:rPr>
                        <a:t> E.</a:t>
                      </a:r>
                    </a:p>
                  </a:txBody>
                  <a:tcPr marL="24119" marR="12059" marT="12059" marB="12059"/>
                </a:tc>
              </a:tr>
              <a:tr h="231539">
                <a:tc>
                  <a:txBody>
                    <a:bodyPr/>
                    <a:lstStyle/>
                    <a:p>
                      <a:pPr algn="l"/>
                      <a:r>
                        <a:rPr lang="es-MX" sz="1100" b="0" dirty="0">
                          <a:latin typeface="Arial" pitchFamily="34" charset="0"/>
                          <a:cs typeface="Arial" pitchFamily="34" charset="0"/>
                        </a:rPr>
                        <a:t>Ejemplares</a:t>
                      </a:r>
                    </a:p>
                  </a:txBody>
                  <a:tcPr marL="57885" marR="57885" marT="28942" marB="28942" anchor="ctr"/>
                </a:tc>
                <a:tc>
                  <a:txBody>
                    <a:bodyPr/>
                    <a:lstStyle/>
                    <a:p>
                      <a:pPr algn="l" fontAlgn="t"/>
                      <a:r>
                        <a:rPr lang="es-MX" sz="1100" b="0" dirty="0">
                          <a:latin typeface="Arial" pitchFamily="34" charset="0"/>
                          <a:cs typeface="Arial" pitchFamily="34" charset="0"/>
                        </a:rPr>
                        <a:t>1 en  Facultad de Psicología</a:t>
                      </a:r>
                    </a:p>
                  </a:txBody>
                  <a:tcPr marL="24119" marR="12059" marT="12059" marB="12059"/>
                </a:tc>
              </a:tr>
            </a:tbl>
          </a:graphicData>
        </a:graphic>
      </p:graphicFrame>
      <p:pic>
        <p:nvPicPr>
          <p:cNvPr id="3079" name="Picture 7" descr="Link"/>
          <p:cNvPicPr>
            <a:picLocks noChangeAspect="1" noChangeArrowheads="1"/>
          </p:cNvPicPr>
          <p:nvPr/>
        </p:nvPicPr>
        <p:blipFill>
          <a:blip r:embed="rId4"/>
          <a:srcRect/>
          <a:stretch>
            <a:fillRect/>
          </a:stretch>
        </p:blipFill>
        <p:spPr bwMode="auto">
          <a:xfrm>
            <a:off x="0" y="0"/>
            <a:ext cx="114300" cy="104775"/>
          </a:xfrm>
          <a:prstGeom prst="rect">
            <a:avLst/>
          </a:prstGeom>
          <a:noFill/>
        </p:spPr>
      </p:pic>
      <p:pic>
        <p:nvPicPr>
          <p:cNvPr id="3080" name="Picture 8" descr="Link"/>
          <p:cNvPicPr>
            <a:picLocks noChangeAspect="1" noChangeArrowheads="1"/>
          </p:cNvPicPr>
          <p:nvPr/>
        </p:nvPicPr>
        <p:blipFill>
          <a:blip r:embed="rId4"/>
          <a:srcRect/>
          <a:stretch>
            <a:fillRect/>
          </a:stretch>
        </p:blipFill>
        <p:spPr bwMode="auto">
          <a:xfrm>
            <a:off x="0" y="0"/>
            <a:ext cx="114300" cy="104775"/>
          </a:xfrm>
          <a:prstGeom prst="rect">
            <a:avLst/>
          </a:prstGeom>
          <a:noFill/>
        </p:spPr>
      </p:pic>
      <p:pic>
        <p:nvPicPr>
          <p:cNvPr id="3081" name="Picture 9" descr="Link"/>
          <p:cNvPicPr>
            <a:picLocks noChangeAspect="1" noChangeArrowheads="1"/>
          </p:cNvPicPr>
          <p:nvPr/>
        </p:nvPicPr>
        <p:blipFill>
          <a:blip r:embed="rId4"/>
          <a:srcRect/>
          <a:stretch>
            <a:fillRect/>
          </a:stretch>
        </p:blipFill>
        <p:spPr bwMode="auto">
          <a:xfrm>
            <a:off x="0" y="0"/>
            <a:ext cx="114300" cy="104775"/>
          </a:xfrm>
          <a:prstGeom prst="rect">
            <a:avLst/>
          </a:prstGeom>
          <a:noFill/>
        </p:spPr>
      </p:pic>
      <p:sp>
        <p:nvSpPr>
          <p:cNvPr id="3082"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charset="0"/>
                <a:cs typeface="Arial" charset="0"/>
              </a:rPr>
              <a:t/>
            </a:r>
            <a:br>
              <a:rPr kumimoji="0" lang="es-MX" sz="1800" b="0" i="0" u="none" strike="noStrike" cap="none" normalizeH="0" baseline="0" smtClean="0">
                <a:ln>
                  <a:noFill/>
                </a:ln>
                <a:solidFill>
                  <a:schemeClr val="tx1"/>
                </a:solidFill>
                <a:effectLst/>
                <a:latin typeface="Arial" charset="0"/>
                <a:cs typeface="Arial" charset="0"/>
              </a:rPr>
            </a:br>
            <a:endParaRPr kumimoji="0" lang="es-MX" sz="1800" b="0" i="0" u="none" strike="noStrike" cap="none" normalizeH="0" baseline="0" smtClean="0">
              <a:ln>
                <a:noFill/>
              </a:ln>
              <a:solidFill>
                <a:schemeClr val="tx1"/>
              </a:solidFill>
              <a:effectLst/>
              <a:latin typeface="Arial" charset="0"/>
              <a:cs typeface="Arial" charset="0"/>
            </a:endParaRPr>
          </a:p>
        </p:txBody>
      </p:sp>
      <p:sp>
        <p:nvSpPr>
          <p:cNvPr id="3083" name="Rectangle 11"/>
          <p:cNvSpPr>
            <a:spLocks noChangeArrowheads="1"/>
          </p:cNvSpPr>
          <p:nvPr/>
        </p:nvSpPr>
        <p:spPr bwMode="auto">
          <a:xfrm>
            <a:off x="4099034" y="5614233"/>
            <a:ext cx="8092966" cy="923330"/>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212121"/>
                </a:solidFill>
                <a:effectLst/>
                <a:latin typeface="Arial" pitchFamily="34" charset="0"/>
                <a:cs typeface="Arial" pitchFamily="34" charset="0"/>
              </a:rPr>
              <a:t>Este </a:t>
            </a:r>
            <a:r>
              <a:rPr kumimoji="0" lang="es-ES" sz="1200" b="0" i="0" u="none" strike="noStrike" cap="none" normalizeH="0" dirty="0" smtClean="0">
                <a:ln>
                  <a:noFill/>
                </a:ln>
                <a:solidFill>
                  <a:srgbClr val="212121"/>
                </a:solidFill>
                <a:effectLst/>
                <a:latin typeface="Arial" pitchFamily="34" charset="0"/>
                <a:cs typeface="Arial" pitchFamily="34" charset="0"/>
              </a:rPr>
              <a:t> libro</a:t>
            </a:r>
            <a:r>
              <a:rPr kumimoji="0" lang="es-ES" sz="1200" b="0" i="0" u="none" strike="noStrike" cap="none" normalizeH="0" baseline="0" dirty="0" smtClean="0">
                <a:ln>
                  <a:noFill/>
                </a:ln>
                <a:solidFill>
                  <a:srgbClr val="212121"/>
                </a:solidFill>
                <a:effectLst/>
                <a:latin typeface="Arial" pitchFamily="34" charset="0"/>
                <a:cs typeface="Arial" pitchFamily="34" charset="0"/>
              </a:rPr>
              <a:t> ofrece un estudio serio de los fundamentos de la lógica simbólica que intenta</a:t>
            </a:r>
            <a:r>
              <a:rPr kumimoji="0" lang="es-ES" sz="1200" b="0" i="0" u="none" strike="noStrike" cap="none" normalizeH="0" dirty="0" smtClean="0">
                <a:ln>
                  <a:noFill/>
                </a:ln>
                <a:solidFill>
                  <a:srgbClr val="212121"/>
                </a:solidFill>
                <a:effectLst/>
                <a:latin typeface="Arial" pitchFamily="34" charset="0"/>
                <a:cs typeface="Arial" pitchFamily="34" charset="0"/>
              </a:rPr>
              <a:t> llamar la atención de quien lo lee. </a:t>
            </a:r>
            <a:r>
              <a:rPr kumimoji="0" lang="es-ES" sz="1200" b="0" i="0" u="none" strike="noStrike" cap="none" normalizeH="0" baseline="0" dirty="0" smtClean="0">
                <a:ln>
                  <a:noFill/>
                </a:ln>
                <a:solidFill>
                  <a:srgbClr val="212121"/>
                </a:solidFill>
                <a:effectLst/>
                <a:latin typeface="Arial" pitchFamily="34" charset="0"/>
                <a:cs typeface="Arial" pitchFamily="34" charset="0"/>
              </a:rPr>
              <a:t>El énfasis está en desarrollar la comprensión de técnicas y conceptos estándar en lugar de lograr un alto grado de sofisticación. La cobertura abarca todos los temas estándar en la lógica cuantitativa y </a:t>
            </a:r>
            <a:r>
              <a:rPr kumimoji="0" lang="es-ES" sz="1200" b="0" i="0" u="none" strike="noStrike" cap="none" normalizeH="0" baseline="0" dirty="0" err="1" smtClean="0">
                <a:ln>
                  <a:noFill/>
                </a:ln>
                <a:solidFill>
                  <a:srgbClr val="212121"/>
                </a:solidFill>
                <a:effectLst/>
                <a:latin typeface="Arial" pitchFamily="34" charset="0"/>
                <a:cs typeface="Arial" pitchFamily="34" charset="0"/>
              </a:rPr>
              <a:t>sentencial</a:t>
            </a:r>
            <a:r>
              <a:rPr kumimoji="0" lang="es-ES" sz="1200" b="0" i="0" u="none" strike="noStrike" cap="none" normalizeH="0" baseline="0" dirty="0" smtClean="0">
                <a:ln>
                  <a:noFill/>
                </a:ln>
                <a:solidFill>
                  <a:srgbClr val="212121"/>
                </a:solidFill>
                <a:effectLst/>
                <a:latin typeface="Arial" pitchFamily="34" charset="0"/>
                <a:cs typeface="Arial" pitchFamily="34" charset="0"/>
              </a:rPr>
              <a:t>, incluyendo cuantificación múltiple, relaciones e identidad. Los temas semánticos y deductivos se distinguen cuidadosamente, y los apéndices incluyen una discusión para la lógica </a:t>
            </a:r>
            <a:r>
              <a:rPr kumimoji="0" lang="es-ES" sz="1200" b="0" i="0" u="none" strike="noStrike" cap="none" normalizeH="0" baseline="0" dirty="0" err="1" smtClean="0">
                <a:ln>
                  <a:noFill/>
                </a:ln>
                <a:solidFill>
                  <a:srgbClr val="212121"/>
                </a:solidFill>
                <a:effectLst/>
                <a:latin typeface="Arial" pitchFamily="34" charset="0"/>
                <a:cs typeface="Arial" pitchFamily="34" charset="0"/>
              </a:rPr>
              <a:t>sentencial</a:t>
            </a:r>
            <a:r>
              <a:rPr kumimoji="0" lang="es-ES" sz="1200" b="0" i="0" u="none" strike="noStrike" cap="none" normalizeH="0" baseline="0" dirty="0" smtClean="0">
                <a:ln>
                  <a:noFill/>
                </a:ln>
                <a:solidFill>
                  <a:srgbClr val="212121"/>
                </a:solidFill>
                <a:effectLst/>
                <a:latin typeface="Arial" pitchFamily="34" charset="0"/>
                <a:cs typeface="Arial" pitchFamily="34" charset="0"/>
              </a:rPr>
              <a:t> y los árboles de la verdad.</a:t>
            </a:r>
            <a:r>
              <a:rPr kumimoji="0" lang="es-ES" sz="1100" b="0" i="0" u="none" strike="noStrike" cap="none" normalizeH="0" baseline="0" dirty="0" smtClean="0">
                <a:ln>
                  <a:noFill/>
                </a:ln>
                <a:solidFill>
                  <a:schemeClr val="tx1"/>
                </a:solidFill>
                <a:effectLst/>
                <a:latin typeface="Arial" pitchFamily="34"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6" name="Picture 4" descr="https://scontent.fmfe1-1.fna.fbcdn.net/v/t35.0-12/22092649_1089875321149353_463158568_o.jpg?oh=926692254a041f67c4044f0c5d57cc0d&amp;oe=59CE93BD"/>
          <p:cNvPicPr>
            <a:picLocks noChangeAspect="1" noChangeArrowheads="1"/>
          </p:cNvPicPr>
          <p:nvPr/>
        </p:nvPicPr>
        <p:blipFill>
          <a:blip r:embed="rId5"/>
          <a:srcRect/>
          <a:stretch>
            <a:fillRect/>
          </a:stretch>
        </p:blipFill>
        <p:spPr bwMode="auto">
          <a:xfrm>
            <a:off x="5376044" y="2554014"/>
            <a:ext cx="3657598" cy="21598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39683" y="2195897"/>
          <a:ext cx="8128000" cy="3538603"/>
        </p:xfrm>
        <a:graphic>
          <a:graphicData uri="http://schemas.openxmlformats.org/drawingml/2006/table">
            <a:tbl>
              <a:tblPr>
                <a:tableStyleId>{35758FB7-9AC5-4552-8A53-C91805E547FA}</a:tableStyleId>
              </a:tblPr>
              <a:tblGrid>
                <a:gridCol w="1073807"/>
                <a:gridCol w="7054193"/>
              </a:tblGrid>
              <a:tr h="271403">
                <a:tc>
                  <a:txBody>
                    <a:bodyPr/>
                    <a:lstStyle/>
                    <a:p>
                      <a:pPr algn="l"/>
                      <a:r>
                        <a:rPr lang="es-MX" sz="1100" dirty="0"/>
                        <a:t>Clasificación</a:t>
                      </a:r>
                    </a:p>
                  </a:txBody>
                  <a:tcPr marL="57885" marR="57885" marT="28942" marB="28942" anchor="ctr"/>
                </a:tc>
                <a:tc>
                  <a:txBody>
                    <a:bodyPr/>
                    <a:lstStyle/>
                    <a:p>
                      <a:pPr algn="l" fontAlgn="t"/>
                      <a:r>
                        <a:rPr lang="es-MX" sz="1100"/>
                        <a:t>BC181 Z35</a:t>
                      </a:r>
                    </a:p>
                  </a:txBody>
                  <a:tcPr marL="24119" marR="12059" marT="12059" marB="12059"/>
                </a:tc>
              </a:tr>
              <a:tr h="155087">
                <a:tc>
                  <a:txBody>
                    <a:bodyPr/>
                    <a:lstStyle/>
                    <a:p>
                      <a:pPr algn="l"/>
                      <a:r>
                        <a:rPr lang="es-MX" sz="1100" dirty="0"/>
                        <a:t>Autor</a:t>
                      </a:r>
                    </a:p>
                  </a:txBody>
                  <a:tcPr marL="57885" marR="57885" marT="28942" marB="28942" anchor="ctr"/>
                </a:tc>
                <a:tc>
                  <a:txBody>
                    <a:bodyPr/>
                    <a:lstStyle/>
                    <a:p>
                      <a:pPr algn="l" fontAlgn="t"/>
                      <a:r>
                        <a:rPr lang="es-MX" sz="1100"/>
                        <a:t>Zaldívar Esquivel, Orlando, autor.</a:t>
                      </a:r>
                    </a:p>
                  </a:txBody>
                  <a:tcPr marL="24119" marR="12059" marT="12059" marB="12059"/>
                </a:tc>
              </a:tr>
              <a:tr h="248786">
                <a:tc>
                  <a:txBody>
                    <a:bodyPr/>
                    <a:lstStyle/>
                    <a:p>
                      <a:pPr algn="l"/>
                      <a:r>
                        <a:rPr lang="es-MX" sz="1100" dirty="0"/>
                        <a:t>Título</a:t>
                      </a:r>
                    </a:p>
                  </a:txBody>
                  <a:tcPr marL="57885" marR="57885" marT="28942" marB="28942" anchor="ctr"/>
                </a:tc>
                <a:tc>
                  <a:txBody>
                    <a:bodyPr/>
                    <a:lstStyle/>
                    <a:p>
                      <a:pPr algn="l" fontAlgn="t"/>
                      <a:r>
                        <a:rPr lang="es-MX" sz="1100" dirty="0"/>
                        <a:t>Estructuras discretas : lógica proposicional y cálculo de predicados : cuaderno de ejercicios / Orlando Zaldívar Esquivel, Orlando Zaldívar </a:t>
                      </a:r>
                      <a:r>
                        <a:rPr lang="es-MX" sz="1100" dirty="0" err="1"/>
                        <a:t>Zamorategui</a:t>
                      </a:r>
                      <a:endParaRPr lang="es-MX" sz="1100" dirty="0"/>
                    </a:p>
                  </a:txBody>
                  <a:tcPr marL="24119" marR="12059" marT="12059" marB="12059"/>
                </a:tc>
              </a:tr>
              <a:tr h="271403">
                <a:tc>
                  <a:txBody>
                    <a:bodyPr/>
                    <a:lstStyle/>
                    <a:p>
                      <a:pPr algn="l"/>
                      <a:r>
                        <a:rPr lang="es-MX" sz="1100" dirty="0"/>
                        <a:t>Datos de </a:t>
                      </a:r>
                      <a:r>
                        <a:rPr lang="es-MX" sz="1100" dirty="0" err="1"/>
                        <a:t>publicac</a:t>
                      </a:r>
                      <a:r>
                        <a:rPr lang="es-MX" sz="1100" dirty="0"/>
                        <a:t>.</a:t>
                      </a:r>
                    </a:p>
                  </a:txBody>
                  <a:tcPr marL="57885" marR="57885" marT="28942" marB="28942" anchor="ctr"/>
                </a:tc>
                <a:tc>
                  <a:txBody>
                    <a:bodyPr/>
                    <a:lstStyle/>
                    <a:p>
                      <a:pPr algn="l" fontAlgn="t"/>
                      <a:r>
                        <a:rPr lang="es-MX" sz="1100" dirty="0"/>
                        <a:t>México, D.F. : UNAM, Facultad de Ingeniería, 2011</a:t>
                      </a:r>
                    </a:p>
                  </a:txBody>
                  <a:tcPr marL="24119" marR="12059" marT="12059" marB="12059"/>
                </a:tc>
              </a:tr>
              <a:tr h="271403">
                <a:tc>
                  <a:txBody>
                    <a:bodyPr/>
                    <a:lstStyle/>
                    <a:p>
                      <a:pPr algn="l"/>
                      <a:r>
                        <a:rPr lang="es-MX" sz="1100"/>
                        <a:t>Descr. Física</a:t>
                      </a:r>
                    </a:p>
                  </a:txBody>
                  <a:tcPr marL="57885" marR="57885" marT="28942" marB="28942" anchor="ctr"/>
                </a:tc>
                <a:tc>
                  <a:txBody>
                    <a:bodyPr/>
                    <a:lstStyle/>
                    <a:p>
                      <a:pPr algn="l" fontAlgn="t"/>
                      <a:r>
                        <a:rPr lang="es-MX" sz="1100" dirty="0"/>
                        <a:t>211 páginas</a:t>
                      </a:r>
                    </a:p>
                  </a:txBody>
                  <a:tcPr marL="24119" marR="12059" marT="12059" marB="12059"/>
                </a:tc>
              </a:tr>
              <a:tr h="271403">
                <a:tc>
                  <a:txBody>
                    <a:bodyPr/>
                    <a:lstStyle/>
                    <a:p>
                      <a:pPr algn="l"/>
                      <a:r>
                        <a:rPr lang="es-MX" sz="1100"/>
                        <a:t>Tipo de contenido</a:t>
                      </a:r>
                    </a:p>
                  </a:txBody>
                  <a:tcPr marL="57885" marR="57885" marT="28942" marB="28942" anchor="ctr"/>
                </a:tc>
                <a:tc>
                  <a:txBody>
                    <a:bodyPr/>
                    <a:lstStyle/>
                    <a:p>
                      <a:pPr algn="l" fontAlgn="t"/>
                      <a:r>
                        <a:rPr lang="es-MX" sz="1100" dirty="0"/>
                        <a:t>texto</a:t>
                      </a:r>
                    </a:p>
                  </a:txBody>
                  <a:tcPr marL="24119" marR="12059" marT="12059" marB="12059"/>
                </a:tc>
              </a:tr>
              <a:tr h="155087">
                <a:tc>
                  <a:txBody>
                    <a:bodyPr/>
                    <a:lstStyle/>
                    <a:p>
                      <a:pPr algn="l"/>
                      <a:r>
                        <a:rPr lang="es-MX" sz="1100"/>
                        <a:t>Medio</a:t>
                      </a:r>
                    </a:p>
                  </a:txBody>
                  <a:tcPr marL="57885" marR="57885" marT="28942" marB="28942" anchor="ctr"/>
                </a:tc>
                <a:tc>
                  <a:txBody>
                    <a:bodyPr/>
                    <a:lstStyle/>
                    <a:p>
                      <a:pPr algn="l" fontAlgn="t"/>
                      <a:r>
                        <a:rPr lang="es-MX" sz="1100" dirty="0"/>
                        <a:t>sin medio</a:t>
                      </a:r>
                    </a:p>
                  </a:txBody>
                  <a:tcPr marL="24119" marR="12059" marT="12059" marB="12059"/>
                </a:tc>
              </a:tr>
              <a:tr h="155087">
                <a:tc>
                  <a:txBody>
                    <a:bodyPr/>
                    <a:lstStyle/>
                    <a:p>
                      <a:pPr algn="l"/>
                      <a:r>
                        <a:rPr lang="es-MX" sz="1100"/>
                        <a:t>Soporte</a:t>
                      </a:r>
                    </a:p>
                  </a:txBody>
                  <a:tcPr marL="57885" marR="57885" marT="28942" marB="28942" anchor="ctr"/>
                </a:tc>
                <a:tc>
                  <a:txBody>
                    <a:bodyPr/>
                    <a:lstStyle/>
                    <a:p>
                      <a:pPr algn="l" fontAlgn="t"/>
                      <a:r>
                        <a:rPr lang="es-MX" sz="1100" dirty="0"/>
                        <a:t>volumen</a:t>
                      </a:r>
                    </a:p>
                  </a:txBody>
                  <a:tcPr marL="24119" marR="12059" marT="12059" marB="12059"/>
                </a:tc>
              </a:tr>
              <a:tr h="155087">
                <a:tc>
                  <a:txBody>
                    <a:bodyPr/>
                    <a:lstStyle/>
                    <a:p>
                      <a:pPr algn="l"/>
                      <a:r>
                        <a:rPr lang="es-MX" sz="1100"/>
                        <a:t>Notas</a:t>
                      </a:r>
                    </a:p>
                  </a:txBody>
                  <a:tcPr marL="57885" marR="57885" marT="28942" marB="28942" anchor="ctr"/>
                </a:tc>
                <a:tc>
                  <a:txBody>
                    <a:bodyPr/>
                    <a:lstStyle/>
                    <a:p>
                      <a:pPr algn="l" fontAlgn="t"/>
                      <a:r>
                        <a:rPr lang="es-MX" sz="1100"/>
                        <a:t>Reimpresiones: (2a, 2015)</a:t>
                      </a:r>
                    </a:p>
                  </a:txBody>
                  <a:tcPr marL="24119" marR="12059" marT="12059" marB="12059"/>
                </a:tc>
              </a:tr>
              <a:tr h="155087">
                <a:tc>
                  <a:txBody>
                    <a:bodyPr/>
                    <a:lstStyle/>
                    <a:p>
                      <a:pPr algn="l"/>
                      <a:r>
                        <a:rPr lang="es-MX" sz="1100"/>
                        <a:t>Materia</a:t>
                      </a:r>
                    </a:p>
                  </a:txBody>
                  <a:tcPr marL="57885" marR="57885" marT="28942" marB="28942" anchor="ctr"/>
                </a:tc>
                <a:tc>
                  <a:txBody>
                    <a:bodyPr/>
                    <a:lstStyle/>
                    <a:p>
                      <a:pPr algn="l" fontAlgn="t"/>
                      <a:r>
                        <a:rPr lang="es-MX" sz="1100" dirty="0"/>
                        <a:t>Proposición (Lógica) -- Problemas, ejercicios, etc.</a:t>
                      </a:r>
                    </a:p>
                  </a:txBody>
                  <a:tcPr marL="24119" marR="12059" marT="12059" marB="12059"/>
                </a:tc>
              </a:tr>
              <a:tr h="155087">
                <a:tc>
                  <a:txBody>
                    <a:bodyPr/>
                    <a:lstStyle/>
                    <a:p>
                      <a:pPr algn="l"/>
                      <a:endParaRPr lang="es-MX" sz="1100"/>
                    </a:p>
                  </a:txBody>
                  <a:tcPr marL="57885" marR="57885" marT="28942" marB="28942" anchor="ctr"/>
                </a:tc>
                <a:tc>
                  <a:txBody>
                    <a:bodyPr/>
                    <a:lstStyle/>
                    <a:p>
                      <a:pPr algn="l" fontAlgn="t"/>
                      <a:r>
                        <a:rPr lang="es-MX" sz="1100" dirty="0"/>
                        <a:t>Cálculo de predicados -- Problemas, ejercicios, etc.</a:t>
                      </a:r>
                    </a:p>
                  </a:txBody>
                  <a:tcPr marL="24119" marR="12059" marT="12059" marB="12059"/>
                </a:tc>
              </a:tr>
              <a:tr h="271403">
                <a:tc>
                  <a:txBody>
                    <a:bodyPr/>
                    <a:lstStyle/>
                    <a:p>
                      <a:pPr algn="l"/>
                      <a:r>
                        <a:rPr lang="es-MX" sz="1100"/>
                        <a:t>Sec. Personal</a:t>
                      </a:r>
                    </a:p>
                  </a:txBody>
                  <a:tcPr marL="57885" marR="57885" marT="28942" marB="28942" anchor="ctr"/>
                </a:tc>
                <a:tc>
                  <a:txBody>
                    <a:bodyPr/>
                    <a:lstStyle/>
                    <a:p>
                      <a:pPr algn="l" fontAlgn="t"/>
                      <a:r>
                        <a:rPr lang="es-MX" sz="1100" dirty="0"/>
                        <a:t>Zaldívar </a:t>
                      </a:r>
                      <a:r>
                        <a:rPr lang="es-MX" sz="1100" dirty="0" err="1"/>
                        <a:t>Zamorategui</a:t>
                      </a:r>
                      <a:r>
                        <a:rPr lang="es-MX" sz="1100" dirty="0"/>
                        <a:t>, Orlando, autor</a:t>
                      </a:r>
                    </a:p>
                  </a:txBody>
                  <a:tcPr marL="24119" marR="12059" marT="12059" marB="12059"/>
                </a:tc>
              </a:tr>
              <a:tr h="155087">
                <a:tc>
                  <a:txBody>
                    <a:bodyPr/>
                    <a:lstStyle/>
                    <a:p>
                      <a:pPr algn="l"/>
                      <a:r>
                        <a:rPr lang="es-MX" sz="1100" dirty="0"/>
                        <a:t>Ejemplares</a:t>
                      </a:r>
                    </a:p>
                  </a:txBody>
                  <a:tcPr marL="57885" marR="57885" marT="28942" marB="28942" anchor="ctr"/>
                </a:tc>
                <a:tc>
                  <a:txBody>
                    <a:bodyPr/>
                    <a:lstStyle/>
                    <a:p>
                      <a:pPr algn="l" fontAlgn="t"/>
                      <a:r>
                        <a:rPr lang="es-MX" sz="1100" dirty="0"/>
                        <a:t>20 en  Facultad de Ingeniería</a:t>
                      </a:r>
                    </a:p>
                  </a:txBody>
                  <a:tcPr marL="24119" marR="12059" marT="12059" marB="12059"/>
                </a:tc>
              </a:tr>
            </a:tbl>
          </a:graphicData>
        </a:graphic>
      </p:graphicFrame>
      <p:pic>
        <p:nvPicPr>
          <p:cNvPr id="2049" name="Picture 1" descr="Link"/>
          <p:cNvPicPr>
            <a:picLocks noChangeAspect="1" noChangeArrowheads="1"/>
          </p:cNvPicPr>
          <p:nvPr/>
        </p:nvPicPr>
        <p:blipFill>
          <a:blip r:embed="rId2"/>
          <a:srcRect/>
          <a:stretch>
            <a:fillRect/>
          </a:stretch>
        </p:blipFill>
        <p:spPr bwMode="auto">
          <a:xfrm>
            <a:off x="0" y="0"/>
            <a:ext cx="114300" cy="104775"/>
          </a:xfrm>
          <a:prstGeom prst="rect">
            <a:avLst/>
          </a:prstGeom>
          <a:noFill/>
        </p:spPr>
      </p:pic>
      <p:pic>
        <p:nvPicPr>
          <p:cNvPr id="2050" name="Picture 2" descr="Link"/>
          <p:cNvPicPr>
            <a:picLocks noChangeAspect="1" noChangeArrowheads="1"/>
          </p:cNvPicPr>
          <p:nvPr/>
        </p:nvPicPr>
        <p:blipFill>
          <a:blip r:embed="rId2"/>
          <a:srcRect/>
          <a:stretch>
            <a:fillRect/>
          </a:stretch>
        </p:blipFill>
        <p:spPr bwMode="auto">
          <a:xfrm>
            <a:off x="0" y="0"/>
            <a:ext cx="114300" cy="104775"/>
          </a:xfrm>
          <a:prstGeom prst="rect">
            <a:avLst/>
          </a:prstGeom>
          <a:noFill/>
        </p:spPr>
      </p:pic>
      <p:pic>
        <p:nvPicPr>
          <p:cNvPr id="2051" name="Picture 3" descr="Link"/>
          <p:cNvPicPr>
            <a:picLocks noChangeAspect="1" noChangeArrowheads="1"/>
          </p:cNvPicPr>
          <p:nvPr/>
        </p:nvPicPr>
        <p:blipFill>
          <a:blip r:embed="rId2"/>
          <a:srcRect/>
          <a:stretch>
            <a:fillRect/>
          </a:stretch>
        </p:blipFill>
        <p:spPr bwMode="auto">
          <a:xfrm>
            <a:off x="0" y="0"/>
            <a:ext cx="114300" cy="104775"/>
          </a:xfrm>
          <a:prstGeom prst="rect">
            <a:avLst/>
          </a:prstGeom>
          <a:noFill/>
        </p:spPr>
      </p:pic>
      <p:pic>
        <p:nvPicPr>
          <p:cNvPr id="2052" name="Picture 4" descr="Link"/>
          <p:cNvPicPr>
            <a:picLocks noChangeAspect="1" noChangeArrowheads="1"/>
          </p:cNvPicPr>
          <p:nvPr/>
        </p:nvPicPr>
        <p:blipFill>
          <a:blip r:embed="rId2"/>
          <a:srcRect/>
          <a:stretch>
            <a:fillRect/>
          </a:stretch>
        </p:blipFill>
        <p:spPr bwMode="auto">
          <a:xfrm>
            <a:off x="0" y="0"/>
            <a:ext cx="114300" cy="104775"/>
          </a:xfrm>
          <a:prstGeom prst="rect">
            <a:avLst/>
          </a:prstGeom>
          <a:noFill/>
        </p:spPr>
      </p:pic>
      <p:sp>
        <p:nvSpPr>
          <p:cNvPr id="7" name="6 Rectángulo"/>
          <p:cNvSpPr/>
          <p:nvPr/>
        </p:nvSpPr>
        <p:spPr>
          <a:xfrm>
            <a:off x="1182414" y="413321"/>
            <a:ext cx="9806151" cy="1200329"/>
          </a:xfrm>
          <a:prstGeom prst="rect">
            <a:avLst/>
          </a:prstGeom>
        </p:spPr>
        <p:txBody>
          <a:bodyPr wrap="square">
            <a:spAutoFit/>
          </a:bodyPr>
          <a:lstStyle/>
          <a:p>
            <a:pPr algn="ctr" fontAlgn="t"/>
            <a:r>
              <a:rPr lang="es-MX" sz="2400" b="1" dirty="0" smtClean="0">
                <a:solidFill>
                  <a:schemeClr val="bg1"/>
                </a:solidFill>
                <a:latin typeface="Arial" pitchFamily="34" charset="0"/>
                <a:cs typeface="Arial" pitchFamily="34" charset="0"/>
              </a:rPr>
              <a:t>Estructuras discretas : lógica proposicional y cálculo de predicados : cuaderno de ejercicios / Orlando Zaldívar Esquivel, Orlando Zaldívar </a:t>
            </a:r>
            <a:r>
              <a:rPr lang="es-MX" sz="2400" b="1" dirty="0" err="1" smtClean="0">
                <a:solidFill>
                  <a:schemeClr val="bg1"/>
                </a:solidFill>
                <a:latin typeface="Arial" pitchFamily="34" charset="0"/>
                <a:cs typeface="Arial" pitchFamily="34" charset="0"/>
              </a:rPr>
              <a:t>Zamorategui</a:t>
            </a:r>
            <a:endParaRPr lang="es-MX" sz="2400" b="1" dirty="0">
              <a:solidFill>
                <a:schemeClr val="bg1"/>
              </a:solidFill>
              <a:latin typeface="Arial" pitchFamily="34" charset="0"/>
              <a:cs typeface="Arial" pitchFamily="34" charset="0"/>
            </a:endParaRPr>
          </a:p>
        </p:txBody>
      </p:sp>
      <p:sp>
        <p:nvSpPr>
          <p:cNvPr id="9" name="8 CuadroTexto"/>
          <p:cNvSpPr txBox="1"/>
          <p:nvPr/>
        </p:nvSpPr>
        <p:spPr>
          <a:xfrm>
            <a:off x="8781393" y="2128345"/>
            <a:ext cx="2522483" cy="256993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defTabSz="914400" eaLnBrk="0" fontAlgn="base" hangingPunct="0">
              <a:spcBef>
                <a:spcPct val="0"/>
              </a:spcBef>
              <a:spcAft>
                <a:spcPct val="0"/>
              </a:spcAft>
            </a:pPr>
            <a:r>
              <a:rPr lang="es-MX" sz="1100" b="1" dirty="0" smtClean="0">
                <a:solidFill>
                  <a:srgbClr val="333333"/>
                </a:solidFill>
                <a:latin typeface="Arial" pitchFamily="34" charset="0"/>
                <a:cs typeface="Arial" pitchFamily="34" charset="0"/>
              </a:rPr>
              <a:t>Idioma:</a:t>
            </a:r>
          </a:p>
          <a:p>
            <a:pPr lvl="1" indent="-457200" defTabSz="914400" eaLnBrk="0" fontAlgn="base" hangingPunct="0">
              <a:spcBef>
                <a:spcPct val="0"/>
              </a:spcBef>
              <a:spcAft>
                <a:spcPct val="0"/>
              </a:spcAft>
            </a:pPr>
            <a:r>
              <a:rPr lang="es-MX" sz="1100" dirty="0" err="1" smtClean="0">
                <a:solidFill>
                  <a:srgbClr val="333333"/>
                </a:solidFill>
                <a:latin typeface="Arial" pitchFamily="34" charset="0"/>
                <a:cs typeface="Arial" pitchFamily="34" charset="0"/>
              </a:rPr>
              <a:t>Spanish</a:t>
            </a:r>
            <a:endParaRPr lang="es-MX" sz="1100" dirty="0" smtClean="0">
              <a:solidFill>
                <a:srgbClr val="333333"/>
              </a:solidFill>
              <a:latin typeface="Arial" pitchFamily="34" charset="0"/>
              <a:cs typeface="Arial" pitchFamily="34" charset="0"/>
            </a:endParaRPr>
          </a:p>
          <a:p>
            <a:pPr lvl="0" defTabSz="914400" eaLnBrk="0" fontAlgn="base" hangingPunct="0">
              <a:spcBef>
                <a:spcPct val="0"/>
              </a:spcBef>
              <a:spcAft>
                <a:spcPct val="0"/>
              </a:spcAft>
            </a:pPr>
            <a:r>
              <a:rPr lang="es-MX" sz="1100" b="1" dirty="0" smtClean="0">
                <a:solidFill>
                  <a:srgbClr val="333333"/>
                </a:solidFill>
                <a:latin typeface="Arial" pitchFamily="34" charset="0"/>
                <a:cs typeface="Arial" pitchFamily="34" charset="0"/>
              </a:rPr>
              <a:t>Autores:</a:t>
            </a:r>
          </a:p>
          <a:p>
            <a:pPr lvl="1" indent="-457200" defTabSz="914400" eaLnBrk="0" fontAlgn="base" hangingPunct="0">
              <a:spcBef>
                <a:spcPct val="0"/>
              </a:spcBef>
              <a:spcAft>
                <a:spcPct val="0"/>
              </a:spcAft>
            </a:pPr>
            <a:r>
              <a:rPr lang="es-MX" sz="1100" dirty="0" smtClean="0">
                <a:solidFill>
                  <a:srgbClr val="005BC6"/>
                </a:solidFill>
                <a:latin typeface="Arial" pitchFamily="34" charset="0"/>
                <a:cs typeface="Arial" pitchFamily="34" charset="0"/>
              </a:rPr>
              <a:t>Zaldívar Esquivel, Orlando</a:t>
            </a:r>
            <a:r>
              <a:rPr lang="es-MX" sz="1100" dirty="0" smtClean="0">
                <a:solidFill>
                  <a:srgbClr val="333333"/>
                </a:solidFill>
                <a:latin typeface="Arial" pitchFamily="34" charset="0"/>
                <a:cs typeface="Arial" pitchFamily="34" charset="0"/>
              </a:rPr>
              <a:t>, autor</a:t>
            </a:r>
          </a:p>
          <a:p>
            <a:pPr lvl="0" defTabSz="914400" eaLnBrk="0" fontAlgn="base" hangingPunct="0">
              <a:spcBef>
                <a:spcPct val="0"/>
              </a:spcBef>
              <a:spcAft>
                <a:spcPct val="0"/>
              </a:spcAft>
            </a:pPr>
            <a:r>
              <a:rPr lang="es-MX" sz="1100" b="1" dirty="0" smtClean="0">
                <a:solidFill>
                  <a:srgbClr val="333333"/>
                </a:solidFill>
                <a:latin typeface="Arial" pitchFamily="34" charset="0"/>
                <a:cs typeface="Arial" pitchFamily="34" charset="0"/>
              </a:rPr>
              <a:t>Información de la publicación:</a:t>
            </a:r>
          </a:p>
          <a:p>
            <a:pPr lvl="1" indent="-457200" defTabSz="914400" eaLnBrk="0" fontAlgn="base" hangingPunct="0">
              <a:spcBef>
                <a:spcPct val="0"/>
              </a:spcBef>
              <a:spcAft>
                <a:spcPct val="0"/>
              </a:spcAft>
            </a:pPr>
            <a:r>
              <a:rPr lang="es-MX" sz="1100" dirty="0" smtClean="0">
                <a:solidFill>
                  <a:srgbClr val="333333"/>
                </a:solidFill>
                <a:latin typeface="Arial" pitchFamily="34" charset="0"/>
                <a:cs typeface="Arial" pitchFamily="34" charset="0"/>
              </a:rPr>
              <a:t>México, D.F. : UNAM, Facultad de Ingeniería, 2011</a:t>
            </a:r>
          </a:p>
          <a:p>
            <a:pPr lvl="0" defTabSz="914400" eaLnBrk="0" fontAlgn="base" hangingPunct="0">
              <a:spcBef>
                <a:spcPct val="0"/>
              </a:spcBef>
              <a:spcAft>
                <a:spcPct val="0"/>
              </a:spcAft>
            </a:pPr>
            <a:r>
              <a:rPr lang="es-MX" sz="1100" b="1" dirty="0" smtClean="0">
                <a:solidFill>
                  <a:srgbClr val="333333"/>
                </a:solidFill>
                <a:latin typeface="Arial" pitchFamily="34" charset="0"/>
                <a:cs typeface="Arial" pitchFamily="34" charset="0"/>
              </a:rPr>
              <a:t>Fecha de publicación:</a:t>
            </a:r>
          </a:p>
          <a:p>
            <a:pPr lvl="1" indent="-457200" defTabSz="914400" eaLnBrk="0" fontAlgn="base" hangingPunct="0">
              <a:spcBef>
                <a:spcPct val="0"/>
              </a:spcBef>
              <a:spcAft>
                <a:spcPct val="0"/>
              </a:spcAft>
            </a:pPr>
            <a:r>
              <a:rPr lang="es-MX" sz="1100" dirty="0" smtClean="0">
                <a:solidFill>
                  <a:srgbClr val="333333"/>
                </a:solidFill>
                <a:latin typeface="Arial" pitchFamily="34" charset="0"/>
                <a:cs typeface="Arial" pitchFamily="34" charset="0"/>
              </a:rPr>
              <a:t>2011</a:t>
            </a:r>
          </a:p>
          <a:p>
            <a:pPr lvl="0" defTabSz="914400" eaLnBrk="0" fontAlgn="base" hangingPunct="0">
              <a:spcBef>
                <a:spcPct val="0"/>
              </a:spcBef>
              <a:spcAft>
                <a:spcPct val="0"/>
              </a:spcAft>
            </a:pPr>
            <a:r>
              <a:rPr lang="es-MX" sz="1100" b="1" dirty="0" smtClean="0">
                <a:solidFill>
                  <a:srgbClr val="333333"/>
                </a:solidFill>
                <a:latin typeface="Arial" pitchFamily="34" charset="0"/>
                <a:cs typeface="Arial" pitchFamily="34" charset="0"/>
              </a:rPr>
              <a:t>Descripción física:</a:t>
            </a:r>
          </a:p>
          <a:p>
            <a:pPr lvl="1" indent="-457200" defTabSz="914400" eaLnBrk="0" fontAlgn="base" hangingPunct="0">
              <a:spcBef>
                <a:spcPct val="0"/>
              </a:spcBef>
              <a:spcAft>
                <a:spcPct val="0"/>
              </a:spcAft>
            </a:pPr>
            <a:r>
              <a:rPr lang="es-MX" sz="1100" dirty="0" smtClean="0">
                <a:solidFill>
                  <a:srgbClr val="333333"/>
                </a:solidFill>
                <a:latin typeface="Arial" pitchFamily="34" charset="0"/>
                <a:cs typeface="Arial" pitchFamily="34" charset="0"/>
              </a:rPr>
              <a:t>211 páginas</a:t>
            </a:r>
          </a:p>
          <a:p>
            <a:pPr lvl="0" defTabSz="914400" eaLnBrk="0" fontAlgn="base" hangingPunct="0">
              <a:spcBef>
                <a:spcPct val="0"/>
              </a:spcBef>
              <a:spcAft>
                <a:spcPct val="0"/>
              </a:spcAft>
            </a:pPr>
            <a:r>
              <a:rPr lang="es-MX" sz="1100" b="1" dirty="0" smtClean="0">
                <a:solidFill>
                  <a:srgbClr val="333333"/>
                </a:solidFill>
                <a:latin typeface="Arial" pitchFamily="34" charset="0"/>
                <a:cs typeface="Arial" pitchFamily="34" charset="0"/>
              </a:rPr>
              <a:t>Tipo de publicación:</a:t>
            </a:r>
          </a:p>
          <a:p>
            <a:pPr lvl="1" indent="-457200" defTabSz="914400" eaLnBrk="0" fontAlgn="base" hangingPunct="0">
              <a:spcBef>
                <a:spcPct val="0"/>
              </a:spcBef>
              <a:spcAft>
                <a:spcPct val="0"/>
              </a:spcAft>
            </a:pPr>
            <a:r>
              <a:rPr lang="es-MX" sz="1100" dirty="0" err="1" smtClean="0">
                <a:solidFill>
                  <a:srgbClr val="333333"/>
                </a:solidFill>
                <a:latin typeface="Arial" pitchFamily="34" charset="0"/>
                <a:cs typeface="Arial" pitchFamily="34" charset="0"/>
              </a:rPr>
              <a:t>Book</a:t>
            </a:r>
            <a:endParaRPr lang="es-MX" sz="1100" dirty="0" smtClean="0">
              <a:solidFill>
                <a:srgbClr val="333333"/>
              </a:solidFill>
              <a:latin typeface="Arial" pitchFamily="34" charset="0"/>
              <a:cs typeface="Arial" pitchFamily="34" charset="0"/>
            </a:endParaRPr>
          </a:p>
          <a:p>
            <a:endParaRPr lang="es-MX" dirty="0"/>
          </a:p>
        </p:txBody>
      </p:sp>
      <p:sp>
        <p:nvSpPr>
          <p:cNvPr id="10" name="9 Flecha derecha">
            <a:hlinkClick r:id="rId3"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
        <p:nvSpPr>
          <p:cNvPr id="11" name="10 Rectángulo"/>
          <p:cNvSpPr/>
          <p:nvPr/>
        </p:nvSpPr>
        <p:spPr>
          <a:xfrm>
            <a:off x="2207172" y="5919281"/>
            <a:ext cx="8308428" cy="769441"/>
          </a:xfrm>
          <a:prstGeom prst="rect">
            <a:avLst/>
          </a:prstGeom>
        </p:spPr>
        <p:txBody>
          <a:bodyPr wrap="square">
            <a:spAutoFit/>
          </a:bodyPr>
          <a:lstStyle/>
          <a:p>
            <a:pPr algn="just"/>
            <a:r>
              <a:rPr lang="es-MX" sz="1100" dirty="0" smtClean="0">
                <a:latin typeface="Arial" pitchFamily="34" charset="0"/>
                <a:cs typeface="Arial" pitchFamily="34" charset="0"/>
              </a:rPr>
              <a:t>En este cuaderno de ejercicios se pretende  que el alumno pueda realizar de manera metódica y programada una serie de ejercicios que le permitirán el dominio de los conceptos relacionados con la lógica proposicional y el cálculo de predicados. Este material expone una metodología para la solución de problemas. Los ejercicios tratados son formativos en la preparación de los estudiantes de la carrera de Ingeniería en Computación; es de gran apoyo para el tema 1 de estructuras discretas.</a:t>
            </a:r>
            <a:endParaRPr lang="es-MX" sz="1100" dirty="0">
              <a:latin typeface="Arial" pitchFamily="34" charset="0"/>
              <a:cs typeface="Arial" pitchFamily="34" charset="0"/>
            </a:endParaRPr>
          </a:p>
        </p:txBody>
      </p:sp>
      <p:pic>
        <p:nvPicPr>
          <p:cNvPr id="2054" name="Picture 6"/>
          <p:cNvPicPr>
            <a:picLocks noChangeAspect="1" noChangeArrowheads="1"/>
          </p:cNvPicPr>
          <p:nvPr/>
        </p:nvPicPr>
        <p:blipFill>
          <a:blip r:embed="rId4"/>
          <a:srcRect l="46166" t="44181" r="37476" b="15948"/>
          <a:stretch>
            <a:fillRect/>
          </a:stretch>
        </p:blipFill>
        <p:spPr bwMode="auto">
          <a:xfrm>
            <a:off x="10719415" y="4240924"/>
            <a:ext cx="1472585" cy="201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61241" y="914428"/>
            <a:ext cx="9821918" cy="830997"/>
          </a:xfrm>
          <a:prstGeom prst="rect">
            <a:avLst/>
          </a:prstGeom>
        </p:spPr>
        <p:txBody>
          <a:bodyPr wrap="square">
            <a:spAutoFit/>
          </a:bodyPr>
          <a:lstStyle/>
          <a:p>
            <a:pPr algn="ctr"/>
            <a:r>
              <a:rPr lang="es-MX" sz="2400" b="1" dirty="0" smtClean="0">
                <a:solidFill>
                  <a:schemeClr val="bg1"/>
                </a:solidFill>
                <a:latin typeface="Arial" pitchFamily="34" charset="0"/>
                <a:cs typeface="Arial" pitchFamily="34" charset="0"/>
              </a:rPr>
              <a:t>Matemáticas discretas Edward R. </a:t>
            </a:r>
            <a:r>
              <a:rPr lang="es-MX" sz="2400" b="1" dirty="0" err="1" smtClean="0">
                <a:solidFill>
                  <a:schemeClr val="bg1"/>
                </a:solidFill>
                <a:latin typeface="Arial" pitchFamily="34" charset="0"/>
                <a:cs typeface="Arial" pitchFamily="34" charset="0"/>
              </a:rPr>
              <a:t>Scheinerman</a:t>
            </a:r>
            <a:r>
              <a:rPr lang="es-MX" sz="2400" b="1" dirty="0" smtClean="0">
                <a:solidFill>
                  <a:schemeClr val="bg1"/>
                </a:solidFill>
                <a:latin typeface="Arial" pitchFamily="34" charset="0"/>
                <a:cs typeface="Arial" pitchFamily="34" charset="0"/>
              </a:rPr>
              <a:t> ; </a:t>
            </a:r>
            <a:r>
              <a:rPr lang="es-MX" sz="2400" b="1" dirty="0" smtClean="0">
                <a:solidFill>
                  <a:schemeClr val="bg1"/>
                </a:solidFill>
                <a:latin typeface="Arial" pitchFamily="34" charset="0"/>
                <a:cs typeface="Arial" pitchFamily="34" charset="0"/>
              </a:rPr>
              <a:t>traducción </a:t>
            </a:r>
            <a:r>
              <a:rPr lang="es-MX" sz="2400" b="1" dirty="0" smtClean="0">
                <a:solidFill>
                  <a:schemeClr val="bg1"/>
                </a:solidFill>
                <a:latin typeface="Arial" pitchFamily="34" charset="0"/>
                <a:cs typeface="Arial" pitchFamily="34" charset="0"/>
              </a:rPr>
              <a:t>Virgilio </a:t>
            </a:r>
            <a:r>
              <a:rPr lang="es-MX" sz="2400" b="1" dirty="0" err="1" smtClean="0">
                <a:solidFill>
                  <a:schemeClr val="bg1"/>
                </a:solidFill>
                <a:latin typeface="Arial" pitchFamily="34" charset="0"/>
                <a:cs typeface="Arial" pitchFamily="34" charset="0"/>
              </a:rPr>
              <a:t>Gonzalez</a:t>
            </a:r>
            <a:r>
              <a:rPr lang="es-MX" sz="2400" b="1" dirty="0" smtClean="0">
                <a:solidFill>
                  <a:schemeClr val="bg1"/>
                </a:solidFill>
                <a:latin typeface="Arial" pitchFamily="34" charset="0"/>
                <a:cs typeface="Arial" pitchFamily="34" charset="0"/>
              </a:rPr>
              <a:t> Pozo</a:t>
            </a:r>
            <a:endParaRPr lang="es-MX" sz="2400" b="1" dirty="0">
              <a:solidFill>
                <a:schemeClr val="bg1"/>
              </a:solidFill>
              <a:latin typeface="Arial" pitchFamily="34" charset="0"/>
              <a:cs typeface="Arial" pitchFamily="34" charset="0"/>
            </a:endParaRPr>
          </a:p>
        </p:txBody>
      </p:sp>
      <p:sp>
        <p:nvSpPr>
          <p:cNvPr id="4" name="3 CuadroTexto"/>
          <p:cNvSpPr txBox="1"/>
          <p:nvPr/>
        </p:nvSpPr>
        <p:spPr>
          <a:xfrm>
            <a:off x="472965" y="1749972"/>
            <a:ext cx="3657600" cy="246221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defTabSz="914400" eaLnBrk="0" fontAlgn="base" hangingPunct="0">
              <a:spcBef>
                <a:spcPct val="0"/>
              </a:spcBef>
              <a:spcAft>
                <a:spcPct val="0"/>
              </a:spcAft>
            </a:pPr>
            <a:r>
              <a:rPr lang="es-MX" sz="1100" b="1" dirty="0" smtClean="0">
                <a:latin typeface="Arial" pitchFamily="34" charset="0"/>
                <a:cs typeface="Arial" pitchFamily="34" charset="0"/>
              </a:rPr>
              <a:t>Idioma: </a:t>
            </a:r>
            <a:r>
              <a:rPr lang="es-MX" sz="1100" dirty="0" err="1" smtClean="0">
                <a:latin typeface="Arial" pitchFamily="34" charset="0"/>
                <a:cs typeface="Arial" pitchFamily="34" charset="0"/>
              </a:rPr>
              <a:t>Spanish</a:t>
            </a:r>
            <a:endParaRPr lang="es-MX" sz="1100" dirty="0" smtClean="0">
              <a:latin typeface="Arial" pitchFamily="34" charset="0"/>
              <a:cs typeface="Arial" pitchFamily="34" charset="0"/>
            </a:endParaRPr>
          </a:p>
          <a:p>
            <a:pPr lvl="0" defTabSz="914400" eaLnBrk="0" fontAlgn="base" hangingPunct="0">
              <a:spcBef>
                <a:spcPct val="0"/>
              </a:spcBef>
              <a:spcAft>
                <a:spcPct val="0"/>
              </a:spcAft>
            </a:pPr>
            <a:r>
              <a:rPr lang="es-MX" sz="1100" b="1" dirty="0" smtClean="0">
                <a:latin typeface="Arial" pitchFamily="34" charset="0"/>
                <a:cs typeface="Arial" pitchFamily="34" charset="0"/>
              </a:rPr>
              <a:t>Autores:</a:t>
            </a:r>
          </a:p>
          <a:p>
            <a:pPr lvl="1" indent="-457200" defTabSz="914400" eaLnBrk="0" fontAlgn="base" hangingPunct="0">
              <a:spcBef>
                <a:spcPct val="0"/>
              </a:spcBef>
              <a:spcAft>
                <a:spcPct val="0"/>
              </a:spcAft>
            </a:pPr>
            <a:r>
              <a:rPr lang="es-MX" sz="1100" dirty="0" err="1" smtClean="0">
                <a:latin typeface="Arial" pitchFamily="34" charset="0"/>
                <a:cs typeface="Arial" pitchFamily="34" charset="0"/>
              </a:rPr>
              <a:t>Scheinerman</a:t>
            </a:r>
            <a:r>
              <a:rPr lang="es-MX" sz="1100" dirty="0" smtClean="0">
                <a:latin typeface="Arial" pitchFamily="34" charset="0"/>
                <a:cs typeface="Arial" pitchFamily="34" charset="0"/>
              </a:rPr>
              <a:t>, Edward R., autor</a:t>
            </a:r>
          </a:p>
          <a:p>
            <a:pPr lvl="0" defTabSz="914400" eaLnBrk="0" fontAlgn="base" hangingPunct="0">
              <a:spcBef>
                <a:spcPct val="0"/>
              </a:spcBef>
              <a:spcAft>
                <a:spcPct val="0"/>
              </a:spcAft>
            </a:pPr>
            <a:r>
              <a:rPr lang="es-MX" sz="1100" b="1" dirty="0" smtClean="0">
                <a:latin typeface="Arial" pitchFamily="34" charset="0"/>
                <a:cs typeface="Arial" pitchFamily="34" charset="0"/>
              </a:rPr>
              <a:t>Información de la publicación:</a:t>
            </a:r>
          </a:p>
          <a:p>
            <a:pPr lvl="1" indent="-457200" defTabSz="914400" eaLnBrk="0" fontAlgn="base" hangingPunct="0">
              <a:spcBef>
                <a:spcPct val="0"/>
              </a:spcBef>
              <a:spcAft>
                <a:spcPct val="0"/>
              </a:spcAft>
            </a:pPr>
            <a:r>
              <a:rPr lang="es-MX" sz="1100" dirty="0" smtClean="0">
                <a:latin typeface="Arial" pitchFamily="34" charset="0"/>
                <a:cs typeface="Arial" pitchFamily="34" charset="0"/>
              </a:rPr>
              <a:t>Australia ; México : </a:t>
            </a:r>
            <a:r>
              <a:rPr lang="es-MX" sz="1100" dirty="0" err="1" smtClean="0">
                <a:latin typeface="Arial" pitchFamily="34" charset="0"/>
                <a:cs typeface="Arial" pitchFamily="34" charset="0"/>
              </a:rPr>
              <a:t>Thomson</a:t>
            </a:r>
            <a:r>
              <a:rPr lang="es-MX" sz="1100" dirty="0" smtClean="0">
                <a:latin typeface="Arial" pitchFamily="34" charset="0"/>
                <a:cs typeface="Arial" pitchFamily="34" charset="0"/>
              </a:rPr>
              <a:t> </a:t>
            </a:r>
            <a:r>
              <a:rPr lang="es-MX" sz="1100" dirty="0" err="1" smtClean="0">
                <a:latin typeface="Arial" pitchFamily="34" charset="0"/>
                <a:cs typeface="Arial" pitchFamily="34" charset="0"/>
              </a:rPr>
              <a:t>Learning</a:t>
            </a:r>
            <a:r>
              <a:rPr lang="es-MX" sz="1100" dirty="0" smtClean="0">
                <a:latin typeface="Arial" pitchFamily="34" charset="0"/>
                <a:cs typeface="Arial" pitchFamily="34" charset="0"/>
              </a:rPr>
              <a:t>, c2001</a:t>
            </a:r>
          </a:p>
          <a:p>
            <a:pPr lvl="0" defTabSz="914400" eaLnBrk="0" fontAlgn="base" hangingPunct="0">
              <a:spcBef>
                <a:spcPct val="0"/>
              </a:spcBef>
              <a:spcAft>
                <a:spcPct val="0"/>
              </a:spcAft>
            </a:pPr>
            <a:r>
              <a:rPr lang="es-MX" sz="1100" b="1" dirty="0" smtClean="0">
                <a:latin typeface="Arial" pitchFamily="34" charset="0"/>
                <a:cs typeface="Arial" pitchFamily="34" charset="0"/>
              </a:rPr>
              <a:t>Fecha de </a:t>
            </a:r>
            <a:r>
              <a:rPr lang="es-MX" sz="1100" b="1" dirty="0" smtClean="0">
                <a:latin typeface="Arial" pitchFamily="34" charset="0"/>
                <a:cs typeface="Arial" pitchFamily="34" charset="0"/>
              </a:rPr>
              <a:t>publicación: </a:t>
            </a:r>
            <a:r>
              <a:rPr lang="es-MX" sz="1100" dirty="0" smtClean="0">
                <a:latin typeface="Arial" pitchFamily="34" charset="0"/>
                <a:cs typeface="Arial" pitchFamily="34" charset="0"/>
              </a:rPr>
              <a:t>2001</a:t>
            </a:r>
            <a:endParaRPr lang="es-MX" sz="1100" dirty="0" smtClean="0">
              <a:latin typeface="Arial" pitchFamily="34" charset="0"/>
              <a:cs typeface="Arial" pitchFamily="34" charset="0"/>
            </a:endParaRPr>
          </a:p>
          <a:p>
            <a:pPr lvl="0" defTabSz="914400" eaLnBrk="0" fontAlgn="base" hangingPunct="0">
              <a:spcBef>
                <a:spcPct val="0"/>
              </a:spcBef>
              <a:spcAft>
                <a:spcPct val="0"/>
              </a:spcAft>
            </a:pPr>
            <a:r>
              <a:rPr lang="es-MX" sz="1100" b="1" dirty="0" smtClean="0">
                <a:latin typeface="Arial" pitchFamily="34" charset="0"/>
                <a:cs typeface="Arial" pitchFamily="34" charset="0"/>
              </a:rPr>
              <a:t>Descripción física:</a:t>
            </a:r>
          </a:p>
          <a:p>
            <a:pPr lvl="1" indent="-457200" defTabSz="914400" eaLnBrk="0" fontAlgn="base" hangingPunct="0">
              <a:spcBef>
                <a:spcPct val="0"/>
              </a:spcBef>
              <a:spcAft>
                <a:spcPct val="0"/>
              </a:spcAft>
            </a:pPr>
            <a:r>
              <a:rPr lang="es-MX" sz="1100" dirty="0" smtClean="0">
                <a:latin typeface="Arial" pitchFamily="34" charset="0"/>
                <a:cs typeface="Arial" pitchFamily="34" charset="0"/>
              </a:rPr>
              <a:t>484 páginas : ilustraciones</a:t>
            </a:r>
          </a:p>
          <a:p>
            <a:pPr lvl="0" defTabSz="914400" eaLnBrk="0" fontAlgn="base" hangingPunct="0">
              <a:spcBef>
                <a:spcPct val="0"/>
              </a:spcBef>
              <a:spcAft>
                <a:spcPct val="0"/>
              </a:spcAft>
            </a:pPr>
            <a:r>
              <a:rPr lang="es-MX" sz="1100" b="1" dirty="0" smtClean="0">
                <a:latin typeface="Arial" pitchFamily="34" charset="0"/>
                <a:cs typeface="Arial" pitchFamily="34" charset="0"/>
              </a:rPr>
              <a:t>Tipo de </a:t>
            </a:r>
            <a:r>
              <a:rPr lang="es-MX" sz="1100" b="1" dirty="0" err="1" smtClean="0">
                <a:latin typeface="Arial" pitchFamily="34" charset="0"/>
                <a:cs typeface="Arial" pitchFamily="34" charset="0"/>
              </a:rPr>
              <a:t>publicación:</a:t>
            </a:r>
            <a:r>
              <a:rPr lang="es-MX" sz="1100" dirty="0" err="1" smtClean="0">
                <a:latin typeface="Arial" pitchFamily="34" charset="0"/>
                <a:cs typeface="Arial" pitchFamily="34" charset="0"/>
              </a:rPr>
              <a:t>Book</a:t>
            </a:r>
            <a:endParaRPr lang="es-MX" sz="1100" dirty="0" smtClean="0">
              <a:latin typeface="Arial" pitchFamily="34" charset="0"/>
              <a:cs typeface="Arial" pitchFamily="34" charset="0"/>
            </a:endParaRPr>
          </a:p>
          <a:p>
            <a:pPr lvl="0" defTabSz="914400" eaLnBrk="0" fontAlgn="base" hangingPunct="0">
              <a:spcBef>
                <a:spcPct val="0"/>
              </a:spcBef>
              <a:spcAft>
                <a:spcPct val="0"/>
              </a:spcAft>
            </a:pPr>
            <a:r>
              <a:rPr lang="es-MX" sz="1100" b="1" dirty="0" smtClean="0">
                <a:latin typeface="Arial" pitchFamily="34" charset="0"/>
                <a:cs typeface="Arial" pitchFamily="34" charset="0"/>
              </a:rPr>
              <a:t>Tipo de documento:</a:t>
            </a:r>
          </a:p>
          <a:p>
            <a:pPr lvl="1" indent="-457200" defTabSz="914400" eaLnBrk="0" fontAlgn="base" hangingPunct="0">
              <a:spcBef>
                <a:spcPct val="0"/>
              </a:spcBef>
              <a:spcAft>
                <a:spcPct val="0"/>
              </a:spcAft>
            </a:pPr>
            <a:r>
              <a:rPr lang="es-MX" sz="1100" dirty="0" smtClean="0">
                <a:latin typeface="Arial" pitchFamily="34" charset="0"/>
                <a:cs typeface="Arial" pitchFamily="34" charset="0"/>
              </a:rPr>
              <a:t>Non-</a:t>
            </a:r>
            <a:r>
              <a:rPr lang="es-MX" sz="1100" dirty="0" err="1" smtClean="0">
                <a:latin typeface="Arial" pitchFamily="34" charset="0"/>
                <a:cs typeface="Arial" pitchFamily="34" charset="0"/>
              </a:rPr>
              <a:t>fiction</a:t>
            </a:r>
            <a:endParaRPr lang="es-MX" sz="1100" dirty="0" smtClean="0">
              <a:latin typeface="Arial" pitchFamily="34" charset="0"/>
              <a:cs typeface="Arial" pitchFamily="34" charset="0"/>
            </a:endParaRPr>
          </a:p>
          <a:p>
            <a:pPr lvl="0" defTabSz="914400" eaLnBrk="0" fontAlgn="base" hangingPunct="0">
              <a:spcBef>
                <a:spcPct val="0"/>
              </a:spcBef>
              <a:spcAft>
                <a:spcPct val="0"/>
              </a:spcAft>
            </a:pPr>
            <a:r>
              <a:rPr lang="es-MX" sz="1100" b="1" dirty="0" smtClean="0">
                <a:latin typeface="Arial" pitchFamily="34" charset="0"/>
                <a:cs typeface="Arial" pitchFamily="34" charset="0"/>
              </a:rPr>
              <a:t>Descriptores: </a:t>
            </a:r>
            <a:r>
              <a:rPr lang="es-MX" sz="1100" dirty="0" smtClean="0">
                <a:latin typeface="Arial" pitchFamily="34" charset="0"/>
                <a:cs typeface="Arial" pitchFamily="34" charset="0"/>
              </a:rPr>
              <a:t>Matemáticas</a:t>
            </a:r>
            <a:endParaRPr lang="es-MX" sz="1100" dirty="0" smtClean="0">
              <a:latin typeface="Arial" pitchFamily="34" charset="0"/>
              <a:cs typeface="Arial" pitchFamily="34" charset="0"/>
            </a:endParaRPr>
          </a:p>
          <a:p>
            <a:pPr lvl="0" defTabSz="914400" eaLnBrk="0" fontAlgn="base" hangingPunct="0">
              <a:spcBef>
                <a:spcPct val="0"/>
              </a:spcBef>
              <a:spcAft>
                <a:spcPct val="0"/>
              </a:spcAft>
            </a:pPr>
            <a:r>
              <a:rPr lang="es-MX" sz="1100" b="1" dirty="0" smtClean="0">
                <a:latin typeface="Arial" pitchFamily="34" charset="0"/>
                <a:cs typeface="Arial" pitchFamily="34" charset="0"/>
              </a:rPr>
              <a:t>Notas:</a:t>
            </a:r>
          </a:p>
          <a:p>
            <a:pPr lvl="1" indent="-457200" defTabSz="914400" eaLnBrk="0" fontAlgn="base" hangingPunct="0">
              <a:spcBef>
                <a:spcPct val="0"/>
              </a:spcBef>
              <a:spcAft>
                <a:spcPct val="0"/>
              </a:spcAft>
            </a:pPr>
            <a:r>
              <a:rPr lang="es-MX" sz="1100" dirty="0" err="1" smtClean="0">
                <a:latin typeface="Arial" pitchFamily="34" charset="0"/>
                <a:cs typeface="Arial" pitchFamily="34" charset="0"/>
              </a:rPr>
              <a:t>Traduccion</a:t>
            </a:r>
            <a:r>
              <a:rPr lang="es-MX" sz="1100" dirty="0" smtClean="0">
                <a:latin typeface="Arial" pitchFamily="34" charset="0"/>
                <a:cs typeface="Arial" pitchFamily="34" charset="0"/>
              </a:rPr>
              <a:t> de: </a:t>
            </a:r>
            <a:r>
              <a:rPr lang="es-MX" sz="1100" dirty="0" err="1" smtClean="0">
                <a:latin typeface="Arial" pitchFamily="34" charset="0"/>
                <a:cs typeface="Arial" pitchFamily="34" charset="0"/>
              </a:rPr>
              <a:t>Mathematics</a:t>
            </a:r>
            <a:r>
              <a:rPr lang="es-MX" sz="1100" dirty="0" smtClean="0">
                <a:latin typeface="Arial" pitchFamily="34" charset="0"/>
                <a:cs typeface="Arial" pitchFamily="34" charset="0"/>
              </a:rPr>
              <a:t> : a </a:t>
            </a:r>
            <a:r>
              <a:rPr lang="es-MX" sz="1100" dirty="0" err="1" smtClean="0">
                <a:latin typeface="Arial" pitchFamily="34" charset="0"/>
                <a:cs typeface="Arial" pitchFamily="34" charset="0"/>
              </a:rPr>
              <a:t>discrete</a:t>
            </a:r>
            <a:r>
              <a:rPr lang="es-MX" sz="1100" dirty="0" smtClean="0">
                <a:latin typeface="Arial" pitchFamily="34" charset="0"/>
                <a:cs typeface="Arial" pitchFamily="34" charset="0"/>
              </a:rPr>
              <a:t> </a:t>
            </a:r>
            <a:r>
              <a:rPr lang="es-MX" sz="1100" dirty="0" err="1" smtClean="0">
                <a:latin typeface="Arial" pitchFamily="34" charset="0"/>
                <a:cs typeface="Arial" pitchFamily="34" charset="0"/>
              </a:rPr>
              <a:t>introduction</a:t>
            </a:r>
            <a:endParaRPr lang="es-MX" sz="1100" dirty="0" smtClean="0">
              <a:latin typeface="Arial" pitchFamily="34" charset="0"/>
              <a:cs typeface="Arial" pitchFamily="34" charset="0"/>
            </a:endParaRPr>
          </a:p>
        </p:txBody>
      </p:sp>
      <p:graphicFrame>
        <p:nvGraphicFramePr>
          <p:cNvPr id="5" name="4 Tabla"/>
          <p:cNvGraphicFramePr>
            <a:graphicFrameLocks noGrp="1"/>
          </p:cNvGraphicFramePr>
          <p:nvPr/>
        </p:nvGraphicFramePr>
        <p:xfrm>
          <a:off x="4393324" y="2305522"/>
          <a:ext cx="4325007" cy="4253328"/>
        </p:xfrm>
        <a:graphic>
          <a:graphicData uri="http://schemas.openxmlformats.org/drawingml/2006/table">
            <a:tbl>
              <a:tblPr>
                <a:tableStyleId>{69C7853C-536D-4A76-A0AE-DD22124D55A5}</a:tableStyleId>
              </a:tblPr>
              <a:tblGrid>
                <a:gridCol w="2732689"/>
                <a:gridCol w="1592318"/>
              </a:tblGrid>
              <a:tr h="384676">
                <a:tc>
                  <a:txBody>
                    <a:bodyPr/>
                    <a:lstStyle/>
                    <a:p>
                      <a:pPr algn="l" fontAlgn="base"/>
                      <a:r>
                        <a:rPr lang="es-MX" sz="1100" b="1" dirty="0">
                          <a:latin typeface="Arial" pitchFamily="34" charset="0"/>
                          <a:cs typeface="Arial" pitchFamily="34" charset="0"/>
                        </a:rPr>
                        <a:t>Ubicación</a:t>
                      </a:r>
                    </a:p>
                  </a:txBody>
                  <a:tcPr marL="54580" marR="54580" marT="27290" marB="27290" anchor="ctr"/>
                </a:tc>
                <a:tc>
                  <a:txBody>
                    <a:bodyPr/>
                    <a:lstStyle/>
                    <a:p>
                      <a:pPr algn="l" fontAlgn="base"/>
                      <a:r>
                        <a:rPr lang="es-MX" sz="1100" b="1" dirty="0">
                          <a:latin typeface="Arial" pitchFamily="34" charset="0"/>
                          <a:cs typeface="Arial" pitchFamily="34" charset="0"/>
                        </a:rPr>
                        <a:t>Numero de Clasificación</a:t>
                      </a:r>
                    </a:p>
                  </a:txBody>
                  <a:tcPr marL="54580" marR="54580" marT="27290" marB="27290" anchor="ctr"/>
                </a:tc>
              </a:tr>
              <a:tr h="421950">
                <a:tc>
                  <a:txBody>
                    <a:bodyPr/>
                    <a:lstStyle/>
                    <a:p>
                      <a:pPr algn="l" fontAlgn="base"/>
                      <a:r>
                        <a:rPr lang="es-MX" sz="1100" dirty="0">
                          <a:latin typeface="Arial" pitchFamily="34" charset="0"/>
                          <a:cs typeface="Arial" pitchFamily="34" charset="0"/>
                        </a:rPr>
                        <a:t>Biblioteca </a:t>
                      </a:r>
                      <a:r>
                        <a:rPr lang="es-MX" sz="1100" dirty="0" smtClean="0">
                          <a:latin typeface="Arial" pitchFamily="34" charset="0"/>
                          <a:cs typeface="Arial" pitchFamily="34" charset="0"/>
                        </a:rPr>
                        <a:t>Central</a:t>
                      </a:r>
                      <a:endParaRPr lang="es-MX" sz="1100" dirty="0">
                        <a:latin typeface="Arial" pitchFamily="34" charset="0"/>
                        <a:cs typeface="Arial" pitchFamily="34" charset="0"/>
                      </a:endParaRPr>
                    </a:p>
                  </a:txBody>
                  <a:tcPr marL="54580" marR="54580" marT="27290" marB="27290" anchor="ctr"/>
                </a:tc>
                <a:tc>
                  <a:txBody>
                    <a:bodyPr/>
                    <a:lstStyle/>
                    <a:p>
                      <a:pPr algn="l" fontAlgn="base"/>
                      <a:r>
                        <a:rPr lang="es-MX" sz="1100">
                          <a:latin typeface="Arial" pitchFamily="34" charset="0"/>
                          <a:cs typeface="Arial" pitchFamily="34" charset="0"/>
                        </a:rPr>
                        <a:t>QA37.2 S3518</a:t>
                      </a:r>
                    </a:p>
                  </a:txBody>
                  <a:tcPr marL="54580" marR="54580" marT="27290" marB="27290" anchor="ctr"/>
                </a:tc>
              </a:tr>
              <a:tr h="384676">
                <a:tc>
                  <a:txBody>
                    <a:bodyPr/>
                    <a:lstStyle/>
                    <a:p>
                      <a:pPr algn="l" fontAlgn="base"/>
                      <a:r>
                        <a:rPr lang="es-MX" sz="1100" dirty="0">
                          <a:latin typeface="Arial" pitchFamily="34" charset="0"/>
                          <a:cs typeface="Arial" pitchFamily="34" charset="0"/>
                        </a:rPr>
                        <a:t>Facultad de Estudios Superiores Cuautitlán 1</a:t>
                      </a:r>
                    </a:p>
                  </a:txBody>
                  <a:tcPr marL="54580" marR="54580" marT="27290" marB="27290" anchor="ctr"/>
                </a:tc>
                <a:tc>
                  <a:txBody>
                    <a:bodyPr/>
                    <a:lstStyle/>
                    <a:p>
                      <a:pPr algn="l" fontAlgn="base"/>
                      <a:endParaRPr lang="es-MX" sz="1100">
                        <a:latin typeface="Arial" pitchFamily="34" charset="0"/>
                        <a:cs typeface="Arial" pitchFamily="34" charset="0"/>
                      </a:endParaRPr>
                    </a:p>
                  </a:txBody>
                  <a:tcPr marL="54580" marR="54580" marT="27290" marB="27290" anchor="ctr"/>
                </a:tc>
              </a:tr>
              <a:tr h="548009">
                <a:tc>
                  <a:txBody>
                    <a:bodyPr/>
                    <a:lstStyle/>
                    <a:p>
                      <a:pPr algn="l" fontAlgn="base"/>
                      <a:r>
                        <a:rPr lang="es-MX" sz="1100">
                          <a:latin typeface="Arial" pitchFamily="34" charset="0"/>
                          <a:cs typeface="Arial" pitchFamily="34" charset="0"/>
                        </a:rPr>
                        <a:t>Escuela Nacional del Colegio de Ciencias y Humanidades. Plantel Vallejo</a:t>
                      </a:r>
                    </a:p>
                  </a:txBody>
                  <a:tcPr marL="54580" marR="54580" marT="27290" marB="27290" anchor="ctr"/>
                </a:tc>
                <a:tc>
                  <a:txBody>
                    <a:bodyPr/>
                    <a:lstStyle/>
                    <a:p>
                      <a:pPr algn="l" fontAlgn="base"/>
                      <a:endParaRPr lang="es-MX" sz="1100" i="1" dirty="0">
                        <a:latin typeface="Arial" pitchFamily="34" charset="0"/>
                        <a:cs typeface="Arial" pitchFamily="34" charset="0"/>
                      </a:endParaRPr>
                    </a:p>
                  </a:txBody>
                  <a:tcPr marL="54580" marR="54580" marT="27290" marB="27290" anchor="ctr"/>
                </a:tc>
              </a:tr>
              <a:tr h="548009">
                <a:tc>
                  <a:txBody>
                    <a:bodyPr/>
                    <a:lstStyle/>
                    <a:p>
                      <a:pPr algn="l" fontAlgn="base"/>
                      <a:r>
                        <a:rPr lang="es-MX" sz="1100">
                          <a:latin typeface="Arial" pitchFamily="34" charset="0"/>
                          <a:cs typeface="Arial" pitchFamily="34" charset="0"/>
                        </a:rPr>
                        <a:t>"Escuela Nacional Colegio de Ciencias y Humanidades, Plantel Oriente "</a:t>
                      </a:r>
                    </a:p>
                  </a:txBody>
                  <a:tcPr marL="54580" marR="54580" marT="27290" marB="27290" anchor="ctr"/>
                </a:tc>
                <a:tc>
                  <a:txBody>
                    <a:bodyPr/>
                    <a:lstStyle/>
                    <a:p>
                      <a:pPr algn="l" fontAlgn="base"/>
                      <a:endParaRPr lang="es-MX" sz="1100" dirty="0">
                        <a:latin typeface="Arial" pitchFamily="34" charset="0"/>
                        <a:cs typeface="Arial" pitchFamily="34" charset="0"/>
                      </a:endParaRPr>
                    </a:p>
                  </a:txBody>
                  <a:tcPr marL="54580" marR="54580" marT="27290" marB="27290" anchor="ctr"/>
                </a:tc>
              </a:tr>
              <a:tr h="425990">
                <a:tc>
                  <a:txBody>
                    <a:bodyPr/>
                    <a:lstStyle/>
                    <a:p>
                      <a:pPr algn="l" fontAlgn="base"/>
                      <a:r>
                        <a:rPr lang="es-MX" sz="1100" dirty="0">
                          <a:latin typeface="Arial" pitchFamily="34" charset="0"/>
                          <a:cs typeface="Arial" pitchFamily="34" charset="0"/>
                        </a:rPr>
                        <a:t>Facultad de Ingeniería. </a:t>
                      </a:r>
                      <a:r>
                        <a:rPr lang="es-MX" sz="1100" dirty="0" smtClean="0">
                          <a:latin typeface="Arial" pitchFamily="34" charset="0"/>
                          <a:cs typeface="Arial" pitchFamily="34" charset="0"/>
                        </a:rPr>
                        <a:t>Posgrado</a:t>
                      </a:r>
                      <a:endParaRPr lang="es-MX" sz="1100" dirty="0">
                        <a:latin typeface="Arial" pitchFamily="34" charset="0"/>
                        <a:cs typeface="Arial" pitchFamily="34" charset="0"/>
                      </a:endParaRPr>
                    </a:p>
                  </a:txBody>
                  <a:tcPr marL="54580" marR="54580" marT="27290" marB="27290" anchor="ctr"/>
                </a:tc>
                <a:tc>
                  <a:txBody>
                    <a:bodyPr/>
                    <a:lstStyle/>
                    <a:p>
                      <a:pPr algn="l" fontAlgn="base"/>
                      <a:endParaRPr lang="es-MX" sz="1100" dirty="0">
                        <a:latin typeface="Arial" pitchFamily="34" charset="0"/>
                        <a:cs typeface="Arial" pitchFamily="34" charset="0"/>
                      </a:endParaRPr>
                    </a:p>
                  </a:txBody>
                  <a:tcPr marL="54580" marR="54580" marT="27290" marB="27290" anchor="ctr"/>
                </a:tc>
              </a:tr>
              <a:tr h="421950">
                <a:tc>
                  <a:txBody>
                    <a:bodyPr/>
                    <a:lstStyle/>
                    <a:p>
                      <a:pPr algn="l" fontAlgn="base"/>
                      <a:r>
                        <a:rPr lang="es-MX" sz="1100">
                          <a:latin typeface="Arial" pitchFamily="34" charset="0"/>
                          <a:cs typeface="Arial" pitchFamily="34" charset="0"/>
                        </a:rPr>
                        <a:t>"Facultad de Estudios Superiores Zaragoza, Campo Dos"</a:t>
                      </a:r>
                    </a:p>
                  </a:txBody>
                  <a:tcPr marL="54580" marR="54580" marT="27290" marB="27290" anchor="ctr"/>
                </a:tc>
                <a:tc>
                  <a:txBody>
                    <a:bodyPr/>
                    <a:lstStyle/>
                    <a:p>
                      <a:pPr algn="l" fontAlgn="base"/>
                      <a:endParaRPr lang="es-MX" sz="1100">
                        <a:latin typeface="Arial" pitchFamily="34" charset="0"/>
                        <a:cs typeface="Arial" pitchFamily="34" charset="0"/>
                      </a:endParaRPr>
                    </a:p>
                  </a:txBody>
                  <a:tcPr marL="54580" marR="54580" marT="27290" marB="27290" anchor="ctr"/>
                </a:tc>
              </a:tr>
              <a:tr h="421950">
                <a:tc>
                  <a:txBody>
                    <a:bodyPr/>
                    <a:lstStyle/>
                    <a:p>
                      <a:pPr algn="l" fontAlgn="base"/>
                      <a:r>
                        <a:rPr lang="es-MX" sz="1100">
                          <a:latin typeface="Arial" pitchFamily="34" charset="0"/>
                          <a:cs typeface="Arial" pitchFamily="34" charset="0"/>
                        </a:rPr>
                        <a:t>"Facultad de Ingeniería. Biblioteca ""Enrique Rivero Borrell"""</a:t>
                      </a:r>
                    </a:p>
                  </a:txBody>
                  <a:tcPr marL="54580" marR="54580" marT="27290" marB="27290" anchor="ctr"/>
                </a:tc>
                <a:tc>
                  <a:txBody>
                    <a:bodyPr/>
                    <a:lstStyle/>
                    <a:p>
                      <a:pPr algn="l" fontAlgn="base"/>
                      <a:endParaRPr lang="es-MX" sz="1100">
                        <a:latin typeface="Arial" pitchFamily="34" charset="0"/>
                        <a:cs typeface="Arial" pitchFamily="34" charset="0"/>
                      </a:endParaRPr>
                    </a:p>
                  </a:txBody>
                  <a:tcPr marL="54580" marR="54580" marT="27290" marB="27290" anchor="ctr"/>
                </a:tc>
              </a:tr>
              <a:tr h="0">
                <a:tc>
                  <a:txBody>
                    <a:bodyPr/>
                    <a:lstStyle/>
                    <a:p>
                      <a:pPr algn="l" fontAlgn="base"/>
                      <a:r>
                        <a:rPr lang="es-MX" sz="1100">
                          <a:latin typeface="Arial" pitchFamily="34" charset="0"/>
                          <a:cs typeface="Arial" pitchFamily="34" charset="0"/>
                        </a:rPr>
                        <a:t>"Escuela Nacional Colegio de Ciencias y Humanidades, Plantel Sur "</a:t>
                      </a:r>
                    </a:p>
                  </a:txBody>
                  <a:tcPr marL="54580" marR="54580" marT="27290" marB="27290" anchor="ctr"/>
                </a:tc>
                <a:tc>
                  <a:txBody>
                    <a:bodyPr/>
                    <a:lstStyle/>
                    <a:p>
                      <a:pPr algn="l" fontAlgn="base"/>
                      <a:endParaRPr lang="es-MX" sz="1100" dirty="0">
                        <a:latin typeface="Arial" pitchFamily="34" charset="0"/>
                        <a:cs typeface="Arial" pitchFamily="34" charset="0"/>
                      </a:endParaRPr>
                    </a:p>
                  </a:txBody>
                  <a:tcPr marL="54580" marR="54580" marT="27290" marB="27290" anchor="ctr"/>
                </a:tc>
              </a:tr>
              <a:tr h="295890">
                <a:tc>
                  <a:txBody>
                    <a:bodyPr/>
                    <a:lstStyle/>
                    <a:p>
                      <a:pPr algn="l" fontAlgn="base"/>
                      <a:r>
                        <a:rPr lang="es-MX" sz="1100" dirty="0">
                          <a:latin typeface="Arial" pitchFamily="34" charset="0"/>
                          <a:cs typeface="Arial" pitchFamily="34" charset="0"/>
                        </a:rPr>
                        <a:t>FES </a:t>
                      </a:r>
                      <a:r>
                        <a:rPr lang="es-MX" sz="1100" dirty="0" err="1">
                          <a:latin typeface="Arial" pitchFamily="34" charset="0"/>
                          <a:cs typeface="Arial" pitchFamily="34" charset="0"/>
                        </a:rPr>
                        <a:t>Acatlán</a:t>
                      </a:r>
                      <a:endParaRPr lang="es-MX" sz="1100" dirty="0">
                        <a:latin typeface="Arial" pitchFamily="34" charset="0"/>
                        <a:cs typeface="Arial" pitchFamily="34" charset="0"/>
                      </a:endParaRPr>
                    </a:p>
                  </a:txBody>
                  <a:tcPr marL="54580" marR="54580" marT="27290" marB="27290" anchor="ctr"/>
                </a:tc>
                <a:tc>
                  <a:txBody>
                    <a:bodyPr/>
                    <a:lstStyle/>
                    <a:p>
                      <a:pPr algn="l" fontAlgn="base"/>
                      <a:endParaRPr lang="es-MX" sz="1100" dirty="0">
                        <a:latin typeface="Arial" pitchFamily="34" charset="0"/>
                        <a:cs typeface="Arial" pitchFamily="34" charset="0"/>
                      </a:endParaRPr>
                    </a:p>
                  </a:txBody>
                  <a:tcPr marL="54580" marR="54580" marT="27290" marB="27290" anchor="ctr"/>
                </a:tc>
              </a:tr>
            </a:tbl>
          </a:graphicData>
        </a:graphic>
      </p:graphicFrame>
      <p:sp>
        <p:nvSpPr>
          <p:cNvPr id="6" name="5 CuadroTexto"/>
          <p:cNvSpPr txBox="1"/>
          <p:nvPr/>
        </p:nvSpPr>
        <p:spPr>
          <a:xfrm>
            <a:off x="220717" y="4903076"/>
            <a:ext cx="4146331"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sz="1100" dirty="0" smtClean="0">
                <a:latin typeface="Arial" pitchFamily="34" charset="0"/>
                <a:cs typeface="Arial" pitchFamily="34" charset="0"/>
              </a:rPr>
              <a:t>Libro recomendado, en el cual encontramos los temas 1,2,3,4 del temario de estructuras discretas, se </a:t>
            </a:r>
            <a:r>
              <a:rPr lang="es-MX" sz="1100" dirty="0" smtClean="0">
                <a:latin typeface="Arial" pitchFamily="34" charset="0"/>
                <a:cs typeface="Arial" pitchFamily="34" charset="0"/>
              </a:rPr>
              <a:t>enfoca en los conceptos fundamentales de las </a:t>
            </a:r>
            <a:r>
              <a:rPr lang="es-MX" sz="1100" dirty="0" smtClean="0">
                <a:latin typeface="Arial" pitchFamily="34" charset="0"/>
                <a:cs typeface="Arial" pitchFamily="34" charset="0"/>
              </a:rPr>
              <a:t>matemáticas </a:t>
            </a:r>
            <a:r>
              <a:rPr lang="es-MX" sz="1100" dirty="0" smtClean="0">
                <a:latin typeface="Arial" pitchFamily="34" charset="0"/>
                <a:cs typeface="Arial" pitchFamily="34" charset="0"/>
              </a:rPr>
              <a:t>discretas y la </a:t>
            </a:r>
            <a:r>
              <a:rPr lang="es-MX" sz="1100" dirty="0" smtClean="0">
                <a:latin typeface="Arial" pitchFamily="34" charset="0"/>
                <a:cs typeface="Arial" pitchFamily="34" charset="0"/>
              </a:rPr>
              <a:t>demostración </a:t>
            </a:r>
            <a:r>
              <a:rPr lang="es-MX" sz="1100" dirty="0" smtClean="0">
                <a:latin typeface="Arial" pitchFamily="34" charset="0"/>
                <a:cs typeface="Arial" pitchFamily="34" charset="0"/>
              </a:rPr>
              <a:t>de conceptos y en el desarrollo de habilidades para leer y escribir demostraciones o pruebas </a:t>
            </a:r>
            <a:r>
              <a:rPr lang="es-MX" sz="1100" dirty="0" smtClean="0">
                <a:latin typeface="Arial" pitchFamily="34" charset="0"/>
                <a:cs typeface="Arial" pitchFamily="34" charset="0"/>
              </a:rPr>
              <a:t>matemáticas.</a:t>
            </a:r>
          </a:p>
          <a:p>
            <a:pPr algn="just"/>
            <a:r>
              <a:rPr lang="es-MX" sz="1100" dirty="0" smtClean="0">
                <a:latin typeface="Arial" pitchFamily="34" charset="0"/>
                <a:cs typeface="Arial" pitchFamily="34" charset="0"/>
              </a:rPr>
              <a:t>Un libro Teórico-practico.</a:t>
            </a:r>
            <a:endParaRPr lang="es-MX" sz="1100" dirty="0">
              <a:latin typeface="Arial" pitchFamily="34" charset="0"/>
              <a:cs typeface="Arial" pitchFamily="34" charset="0"/>
            </a:endParaRPr>
          </a:p>
        </p:txBody>
      </p:sp>
      <p:pic>
        <p:nvPicPr>
          <p:cNvPr id="1027" name="Picture 3" descr="Resultado de imagen para Matemáticas discretas Edward R. Scheinerman"/>
          <p:cNvPicPr>
            <a:picLocks noChangeAspect="1" noChangeArrowheads="1"/>
          </p:cNvPicPr>
          <p:nvPr/>
        </p:nvPicPr>
        <p:blipFill>
          <a:blip r:embed="rId2"/>
          <a:srcRect/>
          <a:stretch>
            <a:fillRect/>
          </a:stretch>
        </p:blipFill>
        <p:spPr bwMode="auto">
          <a:xfrm>
            <a:off x="9189216" y="2178214"/>
            <a:ext cx="1468274" cy="1938581"/>
          </a:xfrm>
          <a:prstGeom prst="rect">
            <a:avLst/>
          </a:prstGeom>
          <a:noFill/>
        </p:spPr>
      </p:pic>
      <p:sp>
        <p:nvSpPr>
          <p:cNvPr id="8" name="7 Flecha derecha">
            <a:hlinkClick r:id="rId3"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4" name="Picture 4" descr="Resultado de imagen para f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55728" y="483326"/>
            <a:ext cx="1640569" cy="197538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uadroTexto 4"/>
          <p:cNvSpPr txBox="1"/>
          <p:nvPr/>
        </p:nvSpPr>
        <p:spPr>
          <a:xfrm>
            <a:off x="374333" y="2090711"/>
            <a:ext cx="4274820" cy="369332"/>
          </a:xfrm>
          <a:prstGeom prst="rect">
            <a:avLst/>
          </a:prstGeom>
          <a:noFill/>
        </p:spPr>
        <p:txBody>
          <a:bodyPr wrap="square" rtlCol="0">
            <a:spAutoFit/>
          </a:bodyPr>
          <a:lstStyle/>
          <a:p>
            <a:r>
              <a:rPr lang="es-MX"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rPr>
              <a:t>Libros en Anexo de Ingeniería</a:t>
            </a:r>
            <a:endParaRPr lang="es-MX"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endParaRPr>
          </a:p>
        </p:txBody>
      </p:sp>
      <p:sp>
        <p:nvSpPr>
          <p:cNvPr id="6" name="CuadroTexto 5"/>
          <p:cNvSpPr txBox="1"/>
          <p:nvPr/>
        </p:nvSpPr>
        <p:spPr>
          <a:xfrm>
            <a:off x="6747238" y="2191844"/>
            <a:ext cx="3989070" cy="369332"/>
          </a:xfrm>
          <a:prstGeom prst="rect">
            <a:avLst/>
          </a:prstGeom>
          <a:noFill/>
        </p:spPr>
        <p:txBody>
          <a:bodyPr wrap="square" rtlCol="0">
            <a:spAutoFit/>
          </a:bodyPr>
          <a:lstStyle/>
          <a:p>
            <a:r>
              <a:rPr lang="es-MX"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rPr>
              <a:t>Libros en la facultad de ingeniería </a:t>
            </a:r>
            <a:endParaRPr lang="es-MX"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endParaRPr>
          </a:p>
        </p:txBody>
      </p:sp>
      <p:pic>
        <p:nvPicPr>
          <p:cNvPr id="4098" name="Picture 2" descr="Resultado de imagen para anexo de ingenieria en c.u"/>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30107" y="5218386"/>
            <a:ext cx="2507117" cy="163961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ángulo 6">
            <a:hlinkClick r:id="rId5" action="ppaction://hlinksldjump"/>
          </p:cNvPr>
          <p:cNvSpPr/>
          <p:nvPr/>
        </p:nvSpPr>
        <p:spPr>
          <a:xfrm>
            <a:off x="0" y="2496141"/>
            <a:ext cx="6096000" cy="260328"/>
          </a:xfrm>
          <a:prstGeom prst="rect">
            <a:avLst/>
          </a:prstGeom>
        </p:spPr>
        <p:txBody>
          <a:bodyPr>
            <a:spAutoFit/>
          </a:bodyPr>
          <a:lstStyle/>
          <a:p>
            <a:pPr>
              <a:lnSpc>
                <a:spcPct val="107000"/>
              </a:lnSpc>
              <a:spcAft>
                <a:spcPts val="800"/>
              </a:spcAft>
            </a:pP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5" action="ppaction://hlinksldjump"/>
              </a:rPr>
              <a:t>Matemáticas discretas con aplicación a las ciencias de la computación</a:t>
            </a:r>
            <a:endParaRPr lang="es-MX" sz="11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ángulo 7">
            <a:hlinkClick r:id="rId6" action="ppaction://hlinksldjump"/>
          </p:cNvPr>
          <p:cNvSpPr/>
          <p:nvPr/>
        </p:nvSpPr>
        <p:spPr>
          <a:xfrm>
            <a:off x="6174105" y="2887121"/>
            <a:ext cx="6096000" cy="260328"/>
          </a:xfrm>
          <a:prstGeom prst="rect">
            <a:avLst/>
          </a:prstGeom>
        </p:spPr>
        <p:txBody>
          <a:bodyPr>
            <a:spAutoFit/>
          </a:bodyPr>
          <a:lstStyle/>
          <a:p>
            <a:pPr>
              <a:lnSpc>
                <a:spcPct val="107000"/>
              </a:lnSpc>
              <a:spcAft>
                <a:spcPts val="800"/>
              </a:spcAft>
            </a:pP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7" action="ppaction://hlinksldjump"/>
              </a:rPr>
              <a:t>GRASSMANN, </a:t>
            </a:r>
            <a:r>
              <a:rPr lang="es-MX" sz="1100" b="1"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7" action="ppaction://hlinksldjump"/>
              </a:rPr>
              <a:t>Winfried</a:t>
            </a: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7" action="ppaction://hlinksldjump"/>
              </a:rPr>
              <a:t> K, TREMBLAY, J. P. Matemática discreta y lógica</a:t>
            </a:r>
            <a:endParaRPr lang="es-MX" sz="11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ectángulo 8"/>
          <p:cNvSpPr/>
          <p:nvPr/>
        </p:nvSpPr>
        <p:spPr>
          <a:xfrm>
            <a:off x="6174105" y="3167197"/>
            <a:ext cx="6096000" cy="260328"/>
          </a:xfrm>
          <a:prstGeom prst="rect">
            <a:avLst/>
          </a:prstGeom>
        </p:spPr>
        <p:txBody>
          <a:bodyPr>
            <a:spAutoFit/>
          </a:bodyPr>
          <a:lstStyle/>
          <a:p>
            <a:pPr fontAlgn="base">
              <a:lnSpc>
                <a:spcPct val="107000"/>
              </a:lnSpc>
              <a:spcAft>
                <a:spcPts val="0"/>
              </a:spcAft>
              <a:tabLst>
                <a:tab pos="2152650" algn="l"/>
              </a:tabLst>
            </a:pPr>
            <a:r>
              <a:rPr lang="es-MX" sz="1100" b="1" dirty="0" err="1">
                <a:solidFill>
                  <a:srgbClr val="00B0F0"/>
                </a:solidFill>
                <a:latin typeface="Arial" panose="020B0604020202020204" pitchFamily="34" charset="0"/>
                <a:ea typeface="Helvetica Neue"/>
                <a:cs typeface="Arial" panose="020B0604020202020204" pitchFamily="34" charset="0"/>
                <a:hlinkClick r:id="rId8"/>
              </a:rPr>
              <a:t>Algorithms</a:t>
            </a:r>
            <a:r>
              <a:rPr lang="es-MX" sz="1100" dirty="0">
                <a:solidFill>
                  <a:srgbClr val="00B0F0"/>
                </a:solidFill>
                <a:latin typeface="Arial" panose="020B0604020202020204" pitchFamily="34" charset="0"/>
                <a:ea typeface="Helvetica Neue"/>
                <a:cs typeface="Arial" panose="020B0604020202020204" pitchFamily="34" charset="0"/>
                <a:hlinkClick r:id="rId8"/>
              </a:rPr>
              <a:t> : </a:t>
            </a:r>
            <a:r>
              <a:rPr lang="es-MX" sz="1100" b="1" dirty="0" err="1">
                <a:solidFill>
                  <a:srgbClr val="00B0F0"/>
                </a:solidFill>
                <a:latin typeface="Arial" panose="020B0604020202020204" pitchFamily="34" charset="0"/>
                <a:ea typeface="Helvetica Neue"/>
                <a:cs typeface="Arial" panose="020B0604020202020204" pitchFamily="34" charset="0"/>
                <a:hlinkClick r:id="rId8"/>
              </a:rPr>
              <a:t>sequential</a:t>
            </a:r>
            <a:r>
              <a:rPr lang="es-MX" sz="1100" dirty="0">
                <a:solidFill>
                  <a:srgbClr val="00B0F0"/>
                </a:solidFill>
                <a:latin typeface="Arial" panose="020B0604020202020204" pitchFamily="34" charset="0"/>
                <a:ea typeface="Helvetica Neue"/>
                <a:cs typeface="Arial" panose="020B0604020202020204" pitchFamily="34" charset="0"/>
                <a:hlinkClick r:id="rId8"/>
              </a:rPr>
              <a:t>, </a:t>
            </a:r>
            <a:r>
              <a:rPr lang="es-MX" sz="1100" b="1" dirty="0" err="1">
                <a:solidFill>
                  <a:srgbClr val="00B0F0"/>
                </a:solidFill>
                <a:latin typeface="Arial" panose="020B0604020202020204" pitchFamily="34" charset="0"/>
                <a:ea typeface="Helvetica Neue"/>
                <a:cs typeface="Arial" panose="020B0604020202020204" pitchFamily="34" charset="0"/>
                <a:hlinkClick r:id="rId8"/>
              </a:rPr>
              <a:t>parallel</a:t>
            </a:r>
            <a:r>
              <a:rPr lang="es-MX" sz="1100" dirty="0">
                <a:solidFill>
                  <a:srgbClr val="00B0F0"/>
                </a:solidFill>
                <a:latin typeface="Arial" panose="020B0604020202020204" pitchFamily="34" charset="0"/>
                <a:ea typeface="Helvetica Neue"/>
                <a:cs typeface="Arial" panose="020B0604020202020204" pitchFamily="34" charset="0"/>
                <a:hlinkClick r:id="rId8"/>
              </a:rPr>
              <a:t>, </a:t>
            </a:r>
            <a:r>
              <a:rPr lang="es-MX" sz="1100" b="1" dirty="0">
                <a:solidFill>
                  <a:srgbClr val="00B0F0"/>
                </a:solidFill>
                <a:latin typeface="Arial" panose="020B0604020202020204" pitchFamily="34" charset="0"/>
                <a:ea typeface="Helvetica Neue"/>
                <a:cs typeface="Arial" panose="020B0604020202020204" pitchFamily="34" charset="0"/>
                <a:hlinkClick r:id="rId8"/>
              </a:rPr>
              <a:t>and</a:t>
            </a:r>
            <a:r>
              <a:rPr lang="es-MX" sz="1100" dirty="0">
                <a:solidFill>
                  <a:srgbClr val="00B0F0"/>
                </a:solidFill>
                <a:latin typeface="Arial" panose="020B0604020202020204" pitchFamily="34" charset="0"/>
                <a:ea typeface="Helvetica Neue"/>
                <a:cs typeface="Arial" panose="020B0604020202020204" pitchFamily="34" charset="0"/>
                <a:hlinkClick r:id="rId8"/>
              </a:rPr>
              <a:t> </a:t>
            </a:r>
            <a:r>
              <a:rPr lang="es-MX" sz="1100" b="1" dirty="0" err="1">
                <a:solidFill>
                  <a:srgbClr val="00B0F0"/>
                </a:solidFill>
                <a:latin typeface="Arial" panose="020B0604020202020204" pitchFamily="34" charset="0"/>
                <a:ea typeface="Helvetica Neue"/>
                <a:cs typeface="Arial" panose="020B0604020202020204" pitchFamily="34" charset="0"/>
                <a:hlinkClick r:id="rId8"/>
              </a:rPr>
              <a:t>distributed</a:t>
            </a:r>
            <a:r>
              <a:rPr lang="es-MX" sz="1100" dirty="0">
                <a:solidFill>
                  <a:srgbClr val="00B0F0"/>
                </a:solidFill>
                <a:latin typeface="Arial" panose="020B0604020202020204" pitchFamily="34" charset="0"/>
                <a:ea typeface="Helvetica Neue"/>
                <a:cs typeface="Arial" panose="020B0604020202020204" pitchFamily="34" charset="0"/>
                <a:hlinkClick r:id="rId8"/>
              </a:rPr>
              <a:t> / </a:t>
            </a:r>
            <a:r>
              <a:rPr lang="es-MX" sz="1100" b="1" dirty="0">
                <a:solidFill>
                  <a:srgbClr val="00B0F0"/>
                </a:solidFill>
                <a:latin typeface="Arial" panose="020B0604020202020204" pitchFamily="34" charset="0"/>
                <a:ea typeface="Helvetica Neue"/>
                <a:cs typeface="Arial" panose="020B0604020202020204" pitchFamily="34" charset="0"/>
                <a:hlinkClick r:id="rId8"/>
              </a:rPr>
              <a:t>Kenneth</a:t>
            </a:r>
            <a:r>
              <a:rPr lang="es-MX" sz="1100" dirty="0">
                <a:solidFill>
                  <a:srgbClr val="00B0F0"/>
                </a:solidFill>
                <a:latin typeface="Arial" panose="020B0604020202020204" pitchFamily="34" charset="0"/>
                <a:ea typeface="Helvetica Neue"/>
                <a:cs typeface="Arial" panose="020B0604020202020204" pitchFamily="34" charset="0"/>
                <a:hlinkClick r:id="rId8"/>
              </a:rPr>
              <a:t> </a:t>
            </a:r>
            <a:r>
              <a:rPr lang="es-MX" sz="1100" b="1" dirty="0">
                <a:solidFill>
                  <a:srgbClr val="00B0F0"/>
                </a:solidFill>
                <a:latin typeface="Arial" panose="020B0604020202020204" pitchFamily="34" charset="0"/>
                <a:ea typeface="Helvetica Neue"/>
                <a:cs typeface="Arial" panose="020B0604020202020204" pitchFamily="34" charset="0"/>
                <a:hlinkClick r:id="rId8"/>
              </a:rPr>
              <a:t>A</a:t>
            </a:r>
            <a:r>
              <a:rPr lang="es-MX" sz="1100" dirty="0">
                <a:solidFill>
                  <a:srgbClr val="00B0F0"/>
                </a:solidFill>
                <a:latin typeface="Arial" panose="020B0604020202020204" pitchFamily="34" charset="0"/>
                <a:ea typeface="Helvetica Neue"/>
                <a:cs typeface="Arial" panose="020B0604020202020204" pitchFamily="34" charset="0"/>
                <a:hlinkClick r:id="rId8"/>
              </a:rPr>
              <a:t>. </a:t>
            </a:r>
            <a:r>
              <a:rPr lang="es-MX" sz="1100" b="1" dirty="0">
                <a:solidFill>
                  <a:srgbClr val="00B0F0"/>
                </a:solidFill>
                <a:latin typeface="Arial" panose="020B0604020202020204" pitchFamily="34" charset="0"/>
                <a:ea typeface="Helvetica Neue"/>
                <a:cs typeface="Arial" panose="020B0604020202020204" pitchFamily="34" charset="0"/>
                <a:hlinkClick r:id="rId8"/>
              </a:rPr>
              <a:t>Berman</a:t>
            </a:r>
            <a:r>
              <a:rPr lang="es-MX" sz="1100" dirty="0">
                <a:solidFill>
                  <a:srgbClr val="00B0F0"/>
                </a:solidFill>
                <a:latin typeface="Arial" panose="020B0604020202020204" pitchFamily="34" charset="0"/>
                <a:ea typeface="Helvetica Neue"/>
                <a:cs typeface="Arial" panose="020B0604020202020204" pitchFamily="34" charset="0"/>
                <a:hlinkClick r:id="rId8"/>
              </a:rPr>
              <a:t> </a:t>
            </a:r>
            <a:r>
              <a:rPr lang="es-MX" sz="1100" b="1" dirty="0" err="1">
                <a:solidFill>
                  <a:srgbClr val="00B0F0"/>
                </a:solidFill>
                <a:latin typeface="Arial" panose="020B0604020202020204" pitchFamily="34" charset="0"/>
                <a:ea typeface="Helvetica Neue"/>
                <a:cs typeface="Arial" panose="020B0604020202020204" pitchFamily="34" charset="0"/>
                <a:hlinkClick r:id="rId8"/>
              </a:rPr>
              <a:t>andJerome</a:t>
            </a:r>
            <a:r>
              <a:rPr lang="es-MX" sz="1100" dirty="0">
                <a:solidFill>
                  <a:srgbClr val="00B0F0"/>
                </a:solidFill>
                <a:latin typeface="Arial" panose="020B0604020202020204" pitchFamily="34" charset="0"/>
                <a:ea typeface="Helvetica Neue"/>
                <a:cs typeface="Arial" panose="020B0604020202020204" pitchFamily="34" charset="0"/>
                <a:hlinkClick r:id="rId8"/>
              </a:rPr>
              <a:t> </a:t>
            </a:r>
            <a:r>
              <a:rPr lang="es-MX" sz="1100" b="1" dirty="0">
                <a:solidFill>
                  <a:srgbClr val="00B0F0"/>
                </a:solidFill>
                <a:latin typeface="Arial" panose="020B0604020202020204" pitchFamily="34" charset="0"/>
                <a:ea typeface="Helvetica Neue"/>
                <a:cs typeface="Arial" panose="020B0604020202020204" pitchFamily="34" charset="0"/>
                <a:hlinkClick r:id="rId8"/>
              </a:rPr>
              <a:t>L</a:t>
            </a:r>
            <a:r>
              <a:rPr lang="es-MX" sz="1100" dirty="0">
                <a:solidFill>
                  <a:srgbClr val="00B0F0"/>
                </a:solidFill>
                <a:latin typeface="Arial" panose="020B0604020202020204" pitchFamily="34" charset="0"/>
                <a:ea typeface="Helvetica Neue"/>
                <a:cs typeface="Arial" panose="020B0604020202020204" pitchFamily="34" charset="0"/>
                <a:hlinkClick r:id="rId8"/>
              </a:rPr>
              <a:t>. </a:t>
            </a:r>
            <a:r>
              <a:rPr lang="es-MX" sz="1100" b="1" dirty="0">
                <a:solidFill>
                  <a:srgbClr val="00B0F0"/>
                </a:solidFill>
                <a:latin typeface="Arial" panose="020B0604020202020204" pitchFamily="34" charset="0"/>
                <a:ea typeface="Helvetica Neue"/>
                <a:cs typeface="Arial" panose="020B0604020202020204" pitchFamily="34" charset="0"/>
                <a:hlinkClick r:id="rId8"/>
              </a:rPr>
              <a:t>Paul</a:t>
            </a:r>
            <a:endParaRPr lang="es-MX" sz="11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ángulo 9"/>
          <p:cNvSpPr/>
          <p:nvPr/>
        </p:nvSpPr>
        <p:spPr>
          <a:xfrm>
            <a:off x="6174105" y="3425737"/>
            <a:ext cx="6096000" cy="261610"/>
          </a:xfrm>
          <a:prstGeom prst="rect">
            <a:avLst/>
          </a:prstGeom>
        </p:spPr>
        <p:txBody>
          <a:bodyPr>
            <a:spAutoFit/>
          </a:bodyPr>
          <a:lstStyle/>
          <a:p>
            <a:r>
              <a:rPr lang="es-MX" sz="1100" b="1" dirty="0">
                <a:solidFill>
                  <a:srgbClr val="00B0F0"/>
                </a:solidFill>
                <a:latin typeface="Arial" panose="020B0604020202020204" pitchFamily="34" charset="0"/>
                <a:ea typeface="Helvetica Neue"/>
                <a:cs typeface="Arial" panose="020B0604020202020204" pitchFamily="34" charset="0"/>
                <a:hlinkClick r:id="rId9" action="ppaction://hlinksldjump"/>
              </a:rPr>
              <a:t>Elementos</a:t>
            </a:r>
            <a:r>
              <a:rPr lang="es-MX" sz="1100" dirty="0">
                <a:solidFill>
                  <a:srgbClr val="00B0F0"/>
                </a:solidFill>
                <a:latin typeface="Arial" panose="020B0604020202020204" pitchFamily="34" charset="0"/>
                <a:ea typeface="Helvetica Neue"/>
                <a:cs typeface="Arial" panose="020B0604020202020204" pitchFamily="34" charset="0"/>
                <a:hlinkClick r:id="rId9" action="ppaction://hlinksldjump"/>
              </a:rPr>
              <a:t> </a:t>
            </a:r>
            <a:r>
              <a:rPr lang="es-MX" sz="1100" b="1" dirty="0">
                <a:solidFill>
                  <a:srgbClr val="00B0F0"/>
                </a:solidFill>
                <a:latin typeface="Arial" panose="020B0604020202020204" pitchFamily="34" charset="0"/>
                <a:ea typeface="Helvetica Neue"/>
                <a:cs typeface="Arial" panose="020B0604020202020204" pitchFamily="34" charset="0"/>
                <a:hlinkClick r:id="rId9" action="ppaction://hlinksldjump"/>
              </a:rPr>
              <a:t>de</a:t>
            </a:r>
            <a:r>
              <a:rPr lang="es-MX" sz="1100" dirty="0">
                <a:solidFill>
                  <a:srgbClr val="00B0F0"/>
                </a:solidFill>
                <a:latin typeface="Arial" panose="020B0604020202020204" pitchFamily="34" charset="0"/>
                <a:ea typeface="Helvetica Neue"/>
                <a:cs typeface="Arial" panose="020B0604020202020204" pitchFamily="34" charset="0"/>
                <a:hlinkClick r:id="rId9" action="ppaction://hlinksldjump"/>
              </a:rPr>
              <a:t> </a:t>
            </a:r>
            <a:r>
              <a:rPr lang="es-MX" sz="1100" b="1" dirty="0" err="1">
                <a:solidFill>
                  <a:srgbClr val="00B0F0"/>
                </a:solidFill>
                <a:latin typeface="Arial" panose="020B0604020202020204" pitchFamily="34" charset="0"/>
                <a:ea typeface="Helvetica Neue"/>
                <a:cs typeface="Arial" panose="020B0604020202020204" pitchFamily="34" charset="0"/>
                <a:hlinkClick r:id="rId9" action="ppaction://hlinksldjump"/>
              </a:rPr>
              <a:t>matematicas</a:t>
            </a:r>
            <a:r>
              <a:rPr lang="es-MX" sz="1100" dirty="0">
                <a:solidFill>
                  <a:srgbClr val="00B0F0"/>
                </a:solidFill>
                <a:latin typeface="Arial" panose="020B0604020202020204" pitchFamily="34" charset="0"/>
                <a:ea typeface="Helvetica Neue"/>
                <a:cs typeface="Arial" panose="020B0604020202020204" pitchFamily="34" charset="0"/>
                <a:hlinkClick r:id="rId9" action="ppaction://hlinksldjump"/>
              </a:rPr>
              <a:t> </a:t>
            </a:r>
            <a:r>
              <a:rPr lang="es-MX" sz="1100" b="1" dirty="0">
                <a:solidFill>
                  <a:srgbClr val="00B0F0"/>
                </a:solidFill>
                <a:latin typeface="Arial" panose="020B0604020202020204" pitchFamily="34" charset="0"/>
                <a:ea typeface="Helvetica Neue"/>
                <a:cs typeface="Arial" panose="020B0604020202020204" pitchFamily="34" charset="0"/>
                <a:hlinkClick r:id="rId9" action="ppaction://hlinksldjump"/>
              </a:rPr>
              <a:t>discretas</a:t>
            </a:r>
            <a:r>
              <a:rPr lang="es-MX" sz="1100" dirty="0">
                <a:solidFill>
                  <a:srgbClr val="00B0F0"/>
                </a:solidFill>
                <a:latin typeface="Arial" panose="020B0604020202020204" pitchFamily="34" charset="0"/>
                <a:ea typeface="Helvetica Neue"/>
                <a:cs typeface="Arial" panose="020B0604020202020204" pitchFamily="34" charset="0"/>
                <a:hlinkClick r:id="rId9" action="ppaction://hlinksldjump"/>
              </a:rPr>
              <a:t> / </a:t>
            </a:r>
            <a:r>
              <a:rPr lang="es-MX" sz="1100" b="1" dirty="0">
                <a:solidFill>
                  <a:srgbClr val="00B0F0"/>
                </a:solidFill>
                <a:latin typeface="Arial" panose="020B0604020202020204" pitchFamily="34" charset="0"/>
                <a:ea typeface="Helvetica Neue"/>
                <a:cs typeface="Arial" panose="020B0604020202020204" pitchFamily="34" charset="0"/>
                <a:hlinkClick r:id="rId9" action="ppaction://hlinksldjump"/>
              </a:rPr>
              <a:t>C</a:t>
            </a:r>
            <a:r>
              <a:rPr lang="es-MX" sz="1100" dirty="0">
                <a:solidFill>
                  <a:srgbClr val="00B0F0"/>
                </a:solidFill>
                <a:latin typeface="Arial" panose="020B0604020202020204" pitchFamily="34" charset="0"/>
                <a:ea typeface="Helvetica Neue"/>
                <a:cs typeface="Arial" panose="020B0604020202020204" pitchFamily="34" charset="0"/>
                <a:hlinkClick r:id="rId9" action="ppaction://hlinksldjump"/>
              </a:rPr>
              <a:t>. </a:t>
            </a:r>
            <a:r>
              <a:rPr lang="es-MX" sz="1100" b="1" dirty="0">
                <a:solidFill>
                  <a:srgbClr val="00B0F0"/>
                </a:solidFill>
                <a:latin typeface="Arial" panose="020B0604020202020204" pitchFamily="34" charset="0"/>
                <a:ea typeface="Helvetica Neue"/>
                <a:cs typeface="Arial" panose="020B0604020202020204" pitchFamily="34" charset="0"/>
                <a:hlinkClick r:id="rId9" action="ppaction://hlinksldjump"/>
              </a:rPr>
              <a:t>L</a:t>
            </a:r>
            <a:r>
              <a:rPr lang="es-MX" sz="1100" dirty="0">
                <a:solidFill>
                  <a:srgbClr val="00B0F0"/>
                </a:solidFill>
                <a:latin typeface="Arial" panose="020B0604020202020204" pitchFamily="34" charset="0"/>
                <a:ea typeface="Helvetica Neue"/>
                <a:cs typeface="Arial" panose="020B0604020202020204" pitchFamily="34" charset="0"/>
                <a:hlinkClick r:id="rId9" action="ppaction://hlinksldjump"/>
              </a:rPr>
              <a:t>. </a:t>
            </a:r>
            <a:r>
              <a:rPr lang="es-MX" sz="1100" b="1" dirty="0" err="1">
                <a:solidFill>
                  <a:srgbClr val="00B0F0"/>
                </a:solidFill>
                <a:latin typeface="Arial" panose="020B0604020202020204" pitchFamily="34" charset="0"/>
                <a:ea typeface="Helvetica Neue"/>
                <a:cs typeface="Arial" panose="020B0604020202020204" pitchFamily="34" charset="0"/>
                <a:hlinkClick r:id="rId9" action="ppaction://hlinksldjump"/>
              </a:rPr>
              <a:t>Liu</a:t>
            </a:r>
            <a:r>
              <a:rPr lang="es-MX" sz="1100" dirty="0">
                <a:solidFill>
                  <a:srgbClr val="00B0F0"/>
                </a:solidFill>
                <a:latin typeface="Arial" panose="020B0604020202020204" pitchFamily="34" charset="0"/>
                <a:ea typeface="Helvetica Neue"/>
                <a:cs typeface="Arial" panose="020B0604020202020204" pitchFamily="34" charset="0"/>
                <a:hlinkClick r:id="rId9" action="ppaction://hlinksldjump"/>
              </a:rPr>
              <a:t> ; </a:t>
            </a:r>
            <a:r>
              <a:rPr lang="es-MX" sz="1100" dirty="0" err="1">
                <a:solidFill>
                  <a:srgbClr val="00B0F0"/>
                </a:solidFill>
                <a:latin typeface="Arial" panose="020B0604020202020204" pitchFamily="34" charset="0"/>
                <a:ea typeface="Helvetica Neue"/>
                <a:cs typeface="Arial" panose="020B0604020202020204" pitchFamily="34" charset="0"/>
                <a:hlinkClick r:id="rId9" action="ppaction://hlinksldjump"/>
              </a:rPr>
              <a:t>tr</a:t>
            </a:r>
            <a:r>
              <a:rPr lang="es-MX" sz="1100" dirty="0">
                <a:solidFill>
                  <a:srgbClr val="00B0F0"/>
                </a:solidFill>
                <a:latin typeface="Arial" panose="020B0604020202020204" pitchFamily="34" charset="0"/>
                <a:ea typeface="Helvetica Neue"/>
                <a:cs typeface="Arial" panose="020B0604020202020204" pitchFamily="34" charset="0"/>
                <a:hlinkClick r:id="rId9" action="ppaction://hlinksldjump"/>
              </a:rPr>
              <a:t>. Luis Armando </a:t>
            </a:r>
            <a:r>
              <a:rPr lang="es-MX" sz="1100" dirty="0" err="1">
                <a:solidFill>
                  <a:srgbClr val="00B0F0"/>
                </a:solidFill>
                <a:latin typeface="Arial" panose="020B0604020202020204" pitchFamily="34" charset="0"/>
                <a:ea typeface="Helvetica Neue"/>
                <a:cs typeface="Arial" panose="020B0604020202020204" pitchFamily="34" charset="0"/>
                <a:hlinkClick r:id="rId9" action="ppaction://hlinksldjump"/>
              </a:rPr>
              <a:t>Diaz</a:t>
            </a:r>
            <a:r>
              <a:rPr lang="es-MX" sz="1100" dirty="0">
                <a:solidFill>
                  <a:srgbClr val="00B0F0"/>
                </a:solidFill>
                <a:latin typeface="Arial" panose="020B0604020202020204" pitchFamily="34" charset="0"/>
                <a:ea typeface="Helvetica Neue"/>
                <a:cs typeface="Arial" panose="020B0604020202020204" pitchFamily="34" charset="0"/>
                <a:hlinkClick r:id="rId9" action="ppaction://hlinksldjump"/>
              </a:rPr>
              <a:t> Torres</a:t>
            </a:r>
            <a:endParaRPr lang="es-MX" sz="11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Rectángulo 10"/>
          <p:cNvSpPr/>
          <p:nvPr/>
        </p:nvSpPr>
        <p:spPr>
          <a:xfrm>
            <a:off x="0" y="2692502"/>
            <a:ext cx="6096000" cy="430887"/>
          </a:xfrm>
          <a:prstGeom prst="rect">
            <a:avLst/>
          </a:prstGeom>
        </p:spPr>
        <p:txBody>
          <a:bodyPr>
            <a:spAutoFit/>
          </a:bodyPr>
          <a:lstStyle/>
          <a:p>
            <a:r>
              <a:rPr lang="es-MX" sz="1100" b="1" dirty="0">
                <a:solidFill>
                  <a:srgbClr val="00B0F0"/>
                </a:solidFill>
                <a:latin typeface="Arial" panose="020B0604020202020204" pitchFamily="34" charset="0"/>
                <a:ea typeface="Helvetica Neue"/>
                <a:cs typeface="Arial" panose="020B0604020202020204" pitchFamily="34" charset="0"/>
                <a:hlinkClick r:id="rId10" action="ppaction://hlinksldjump"/>
              </a:rPr>
              <a:t>Matemática discreta y sus aplicaciones / Kenneth H. Rosen ; </a:t>
            </a:r>
            <a:r>
              <a:rPr lang="es-MX" sz="1100" b="1" dirty="0" err="1">
                <a:solidFill>
                  <a:srgbClr val="00B0F0"/>
                </a:solidFill>
                <a:latin typeface="Arial" panose="020B0604020202020204" pitchFamily="34" charset="0"/>
                <a:ea typeface="Helvetica Neue"/>
                <a:cs typeface="Arial" panose="020B0604020202020204" pitchFamily="34" charset="0"/>
                <a:hlinkClick r:id="rId10" action="ppaction://hlinksldjump"/>
              </a:rPr>
              <a:t>tr</a:t>
            </a:r>
            <a:r>
              <a:rPr lang="es-MX" sz="1100" b="1" dirty="0">
                <a:solidFill>
                  <a:srgbClr val="00B0F0"/>
                </a:solidFill>
                <a:latin typeface="Arial" panose="020B0604020202020204" pitchFamily="34" charset="0"/>
                <a:ea typeface="Helvetica Neue"/>
                <a:cs typeface="Arial" panose="020B0604020202020204" pitchFamily="34" charset="0"/>
                <a:hlinkClick r:id="rId10" action="ppaction://hlinksldjump"/>
              </a:rPr>
              <a:t>., José Manuel Pérez Morales ... [y otros.]</a:t>
            </a:r>
            <a:endParaRPr lang="es-MX" sz="11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ángulo 11"/>
          <p:cNvSpPr/>
          <p:nvPr/>
        </p:nvSpPr>
        <p:spPr>
          <a:xfrm>
            <a:off x="-62865" y="3054980"/>
            <a:ext cx="6096000" cy="430887"/>
          </a:xfrm>
          <a:prstGeom prst="rect">
            <a:avLst/>
          </a:prstGeom>
        </p:spPr>
        <p:txBody>
          <a:bodyPr>
            <a:spAutoFit/>
          </a:bodyPr>
          <a:lstStyle/>
          <a:p>
            <a:r>
              <a:rPr lang="es-MX" sz="1100" b="1" dirty="0" err="1">
                <a:solidFill>
                  <a:srgbClr val="00B0F0"/>
                </a:solidFill>
                <a:latin typeface="Arial" panose="020B0604020202020204" pitchFamily="34" charset="0"/>
                <a:ea typeface="Helvetica Neue"/>
                <a:cs typeface="Arial" panose="020B0604020202020204" pitchFamily="34" charset="0"/>
                <a:hlinkClick r:id="rId5" action="ppaction://hlinksldjump"/>
              </a:rPr>
              <a:t>Matematicas</a:t>
            </a:r>
            <a:r>
              <a:rPr lang="es-MX" sz="1100" b="1" dirty="0">
                <a:solidFill>
                  <a:srgbClr val="00B0F0"/>
                </a:solidFill>
                <a:latin typeface="Arial" panose="020B0604020202020204" pitchFamily="34" charset="0"/>
                <a:ea typeface="Helvetica Neue"/>
                <a:cs typeface="Arial" panose="020B0604020202020204" pitchFamily="34" charset="0"/>
                <a:hlinkClick r:id="rId5" action="ppaction://hlinksldjump"/>
              </a:rPr>
              <a:t> discretas : con </a:t>
            </a:r>
            <a:r>
              <a:rPr lang="es-MX" sz="1100" b="1" dirty="0" err="1">
                <a:solidFill>
                  <a:srgbClr val="00B0F0"/>
                </a:solidFill>
                <a:latin typeface="Arial" panose="020B0604020202020204" pitchFamily="34" charset="0"/>
                <a:ea typeface="Helvetica Neue"/>
                <a:cs typeface="Arial" panose="020B0604020202020204" pitchFamily="34" charset="0"/>
                <a:hlinkClick r:id="rId5" action="ppaction://hlinksldjump"/>
              </a:rPr>
              <a:t>aplicacion</a:t>
            </a:r>
            <a:r>
              <a:rPr lang="es-MX" sz="1100" b="1" dirty="0">
                <a:solidFill>
                  <a:srgbClr val="00B0F0"/>
                </a:solidFill>
                <a:latin typeface="Arial" panose="020B0604020202020204" pitchFamily="34" charset="0"/>
                <a:ea typeface="Helvetica Neue"/>
                <a:cs typeface="Arial" panose="020B0604020202020204" pitchFamily="34" charset="0"/>
                <a:hlinkClick r:id="rId5" action="ppaction://hlinksldjump"/>
              </a:rPr>
              <a:t> a las  de la </a:t>
            </a:r>
            <a:r>
              <a:rPr lang="es-MX" sz="1100" b="1" dirty="0" err="1">
                <a:solidFill>
                  <a:srgbClr val="00B0F0"/>
                </a:solidFill>
                <a:latin typeface="Arial" panose="020B0604020202020204" pitchFamily="34" charset="0"/>
                <a:ea typeface="Helvetica Neue"/>
                <a:cs typeface="Arial" panose="020B0604020202020204" pitchFamily="34" charset="0"/>
                <a:hlinkClick r:id="rId5" action="ppaction://hlinksldjump"/>
              </a:rPr>
              <a:t>computacion</a:t>
            </a:r>
            <a:r>
              <a:rPr lang="es-MX" sz="1100" b="1" dirty="0">
                <a:solidFill>
                  <a:srgbClr val="00B0F0"/>
                </a:solidFill>
                <a:latin typeface="Arial" panose="020B0604020202020204" pitchFamily="34" charset="0"/>
                <a:ea typeface="Helvetica Neue"/>
                <a:cs typeface="Arial" panose="020B0604020202020204" pitchFamily="34" charset="0"/>
                <a:hlinkClick r:id="rId5" action="ppaction://hlinksldjump"/>
              </a:rPr>
              <a:t> / Jean-Paul </a:t>
            </a:r>
            <a:r>
              <a:rPr lang="es-MX" sz="1100" b="1" dirty="0" err="1">
                <a:solidFill>
                  <a:srgbClr val="00B0F0"/>
                </a:solidFill>
                <a:latin typeface="Arial" panose="020B0604020202020204" pitchFamily="34" charset="0"/>
                <a:ea typeface="Helvetica Neue"/>
                <a:cs typeface="Arial" panose="020B0604020202020204" pitchFamily="34" charset="0"/>
                <a:hlinkClick r:id="rId5" action="ppaction://hlinksldjump"/>
              </a:rPr>
              <a:t>Tremblay</a:t>
            </a:r>
            <a:r>
              <a:rPr lang="es-MX" sz="1100" b="1" dirty="0">
                <a:solidFill>
                  <a:srgbClr val="00B0F0"/>
                </a:solidFill>
                <a:latin typeface="Arial" panose="020B0604020202020204" pitchFamily="34" charset="0"/>
                <a:ea typeface="Helvetica Neue"/>
                <a:cs typeface="Arial" panose="020B0604020202020204" pitchFamily="34" charset="0"/>
                <a:hlinkClick r:id="rId5" action="ppaction://hlinksldjump"/>
              </a:rPr>
              <a:t>, </a:t>
            </a:r>
            <a:r>
              <a:rPr lang="es-MX" sz="1100" b="1" dirty="0" err="1">
                <a:solidFill>
                  <a:srgbClr val="00B0F0"/>
                </a:solidFill>
                <a:latin typeface="Arial" panose="020B0604020202020204" pitchFamily="34" charset="0"/>
                <a:ea typeface="Helvetica Neue"/>
                <a:cs typeface="Arial" panose="020B0604020202020204" pitchFamily="34" charset="0"/>
                <a:hlinkClick r:id="rId5" action="ppaction://hlinksldjump"/>
              </a:rPr>
              <a:t>Ram</a:t>
            </a:r>
            <a:r>
              <a:rPr lang="es-MX" sz="1100" b="1" dirty="0">
                <a:solidFill>
                  <a:srgbClr val="00B0F0"/>
                </a:solidFill>
                <a:latin typeface="Arial" panose="020B0604020202020204" pitchFamily="34" charset="0"/>
                <a:ea typeface="Helvetica Neue"/>
                <a:cs typeface="Arial" panose="020B0604020202020204" pitchFamily="34" charset="0"/>
                <a:hlinkClick r:id="rId5" action="ppaction://hlinksldjump"/>
              </a:rPr>
              <a:t> </a:t>
            </a:r>
            <a:r>
              <a:rPr lang="es-MX" sz="1100" b="1" dirty="0" err="1">
                <a:solidFill>
                  <a:srgbClr val="00B0F0"/>
                </a:solidFill>
                <a:latin typeface="Arial" panose="020B0604020202020204" pitchFamily="34" charset="0"/>
                <a:ea typeface="Helvetica Neue"/>
                <a:cs typeface="Arial" panose="020B0604020202020204" pitchFamily="34" charset="0"/>
                <a:hlinkClick r:id="rId5" action="ppaction://hlinksldjump"/>
              </a:rPr>
              <a:t>Manohar</a:t>
            </a:r>
            <a:r>
              <a:rPr lang="es-MX" sz="1100" b="1" dirty="0">
                <a:solidFill>
                  <a:srgbClr val="00B0F0"/>
                </a:solidFill>
                <a:latin typeface="Arial" panose="020B0604020202020204" pitchFamily="34" charset="0"/>
                <a:ea typeface="Helvetica Neue"/>
                <a:cs typeface="Arial" panose="020B0604020202020204" pitchFamily="34" charset="0"/>
                <a:hlinkClick r:id="rId5" action="ppaction://hlinksldjump"/>
              </a:rPr>
              <a:t> ; </a:t>
            </a:r>
            <a:r>
              <a:rPr lang="es-MX" sz="1100" b="1" dirty="0" err="1">
                <a:solidFill>
                  <a:srgbClr val="00B0F0"/>
                </a:solidFill>
                <a:latin typeface="Arial" panose="020B0604020202020204" pitchFamily="34" charset="0"/>
                <a:ea typeface="Helvetica Neue"/>
                <a:cs typeface="Arial" panose="020B0604020202020204" pitchFamily="34" charset="0"/>
                <a:hlinkClick r:id="rId5" action="ppaction://hlinksldjump"/>
              </a:rPr>
              <a:t>tr</a:t>
            </a:r>
            <a:r>
              <a:rPr lang="es-MX" sz="1100" b="1" dirty="0">
                <a:solidFill>
                  <a:srgbClr val="00B0F0"/>
                </a:solidFill>
                <a:latin typeface="Arial" panose="020B0604020202020204" pitchFamily="34" charset="0"/>
                <a:ea typeface="Helvetica Neue"/>
                <a:cs typeface="Arial" panose="020B0604020202020204" pitchFamily="34" charset="0"/>
                <a:hlinkClick r:id="rId5" action="ppaction://hlinksldjump"/>
              </a:rPr>
              <a:t>. Raymundo Hugo </a:t>
            </a:r>
            <a:r>
              <a:rPr lang="es-MX" sz="1100" b="1" dirty="0" err="1" smtClean="0">
                <a:solidFill>
                  <a:srgbClr val="00B0F0"/>
                </a:solidFill>
                <a:latin typeface="Arial" panose="020B0604020202020204" pitchFamily="34" charset="0"/>
                <a:ea typeface="Helvetica Neue"/>
                <a:cs typeface="Arial" panose="020B0604020202020204" pitchFamily="34" charset="0"/>
                <a:hlinkClick r:id="rId5" action="ppaction://hlinksldjump"/>
              </a:rPr>
              <a:t>Rangecienciasl</a:t>
            </a:r>
            <a:r>
              <a:rPr lang="es-MX" sz="1100" b="1" dirty="0" smtClean="0">
                <a:solidFill>
                  <a:srgbClr val="00B0F0"/>
                </a:solidFill>
                <a:latin typeface="Arial" panose="020B0604020202020204" pitchFamily="34" charset="0"/>
                <a:ea typeface="Helvetica Neue"/>
                <a:cs typeface="Arial" panose="020B0604020202020204" pitchFamily="34" charset="0"/>
                <a:hlinkClick r:id="rId5" action="ppaction://hlinksldjump"/>
              </a:rPr>
              <a:t> </a:t>
            </a:r>
            <a:r>
              <a:rPr lang="es-MX" sz="1100" b="1" dirty="0" err="1">
                <a:solidFill>
                  <a:srgbClr val="00B0F0"/>
                </a:solidFill>
                <a:latin typeface="Arial" panose="020B0604020202020204" pitchFamily="34" charset="0"/>
                <a:ea typeface="Helvetica Neue"/>
                <a:cs typeface="Arial" panose="020B0604020202020204" pitchFamily="34" charset="0"/>
                <a:hlinkClick r:id="rId5" action="ppaction://hlinksldjump"/>
              </a:rPr>
              <a:t>Gutierrez</a:t>
            </a:r>
            <a:endParaRPr lang="es-MX" sz="11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ángulo 12"/>
          <p:cNvSpPr/>
          <p:nvPr/>
        </p:nvSpPr>
        <p:spPr>
          <a:xfrm>
            <a:off x="6174105" y="3699210"/>
            <a:ext cx="6096000" cy="430887"/>
          </a:xfrm>
          <a:prstGeom prst="rect">
            <a:avLst/>
          </a:prstGeom>
        </p:spPr>
        <p:txBody>
          <a:bodyPr>
            <a:spAutoFit/>
          </a:bodyPr>
          <a:lstStyle/>
          <a:p>
            <a:r>
              <a:rPr lang="es-MX" sz="1100" b="1" u="sng" dirty="0" err="1">
                <a:solidFill>
                  <a:srgbClr val="00B0F0"/>
                </a:solidFill>
                <a:latin typeface="Arial" panose="020B0604020202020204" pitchFamily="34" charset="0"/>
                <a:ea typeface="Helvetica Neue"/>
                <a:cs typeface="Arial" panose="020B0604020202020204" pitchFamily="34" charset="0"/>
                <a:hlinkClick r:id="rId5" action="ppaction://hlinksldjump"/>
              </a:rPr>
              <a:t>Matematicas</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a:t>
            </a:r>
            <a:r>
              <a:rPr lang="es-MX" sz="1100" b="1" u="sng" dirty="0">
                <a:solidFill>
                  <a:srgbClr val="00B0F0"/>
                </a:solidFill>
                <a:latin typeface="Arial" panose="020B0604020202020204" pitchFamily="34" charset="0"/>
                <a:ea typeface="Helvetica Neue"/>
                <a:cs typeface="Arial" panose="020B0604020202020204" pitchFamily="34" charset="0"/>
                <a:hlinkClick r:id="rId5" action="ppaction://hlinksldjump"/>
              </a:rPr>
              <a:t>discretas</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 </a:t>
            </a:r>
            <a:r>
              <a:rPr lang="es-MX" sz="1100" b="1" u="sng" dirty="0">
                <a:solidFill>
                  <a:srgbClr val="00B0F0"/>
                </a:solidFill>
                <a:latin typeface="Arial" panose="020B0604020202020204" pitchFamily="34" charset="0"/>
                <a:ea typeface="Helvetica Neue"/>
                <a:cs typeface="Arial" panose="020B0604020202020204" pitchFamily="34" charset="0"/>
                <a:hlinkClick r:id="rId5" action="ppaction://hlinksldjump"/>
              </a:rPr>
              <a:t>con</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a:t>
            </a:r>
            <a:r>
              <a:rPr lang="es-MX" sz="1100" b="1" u="sng" dirty="0" err="1">
                <a:solidFill>
                  <a:srgbClr val="00B0F0"/>
                </a:solidFill>
                <a:latin typeface="Arial" panose="020B0604020202020204" pitchFamily="34" charset="0"/>
                <a:ea typeface="Helvetica Neue"/>
                <a:cs typeface="Arial" panose="020B0604020202020204" pitchFamily="34" charset="0"/>
                <a:hlinkClick r:id="rId5" action="ppaction://hlinksldjump"/>
              </a:rPr>
              <a:t>aplicacion</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a:t>
            </a:r>
            <a:r>
              <a:rPr lang="es-MX" sz="1100" b="1" u="sng" dirty="0">
                <a:solidFill>
                  <a:srgbClr val="00B0F0"/>
                </a:solidFill>
                <a:latin typeface="Arial" panose="020B0604020202020204" pitchFamily="34" charset="0"/>
                <a:ea typeface="Helvetica Neue"/>
                <a:cs typeface="Arial" panose="020B0604020202020204" pitchFamily="34" charset="0"/>
                <a:hlinkClick r:id="rId5" action="ppaction://hlinksldjump"/>
              </a:rPr>
              <a:t>a</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a:t>
            </a:r>
            <a:r>
              <a:rPr lang="es-MX" sz="1100" b="1" u="sng" dirty="0">
                <a:solidFill>
                  <a:srgbClr val="00B0F0"/>
                </a:solidFill>
                <a:latin typeface="Arial" panose="020B0604020202020204" pitchFamily="34" charset="0"/>
                <a:ea typeface="Helvetica Neue"/>
                <a:cs typeface="Arial" panose="020B0604020202020204" pitchFamily="34" charset="0"/>
                <a:hlinkClick r:id="rId5" action="ppaction://hlinksldjump"/>
              </a:rPr>
              <a:t>las</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a:t>
            </a:r>
            <a:r>
              <a:rPr lang="es-MX" sz="1100" b="1" u="sng" dirty="0">
                <a:solidFill>
                  <a:srgbClr val="00B0F0"/>
                </a:solidFill>
                <a:latin typeface="Arial" panose="020B0604020202020204" pitchFamily="34" charset="0"/>
                <a:ea typeface="Helvetica Neue"/>
                <a:cs typeface="Arial" panose="020B0604020202020204" pitchFamily="34" charset="0"/>
                <a:hlinkClick r:id="rId5" action="ppaction://hlinksldjump"/>
              </a:rPr>
              <a:t>ciencias</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a:t>
            </a:r>
            <a:r>
              <a:rPr lang="es-MX" sz="1100" b="1" u="sng" dirty="0">
                <a:solidFill>
                  <a:srgbClr val="00B0F0"/>
                </a:solidFill>
                <a:latin typeface="Arial" panose="020B0604020202020204" pitchFamily="34" charset="0"/>
                <a:ea typeface="Helvetica Neue"/>
                <a:cs typeface="Arial" panose="020B0604020202020204" pitchFamily="34" charset="0"/>
                <a:hlinkClick r:id="rId5" action="ppaction://hlinksldjump"/>
              </a:rPr>
              <a:t>de</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a:t>
            </a:r>
            <a:r>
              <a:rPr lang="es-MX" sz="1100" b="1" u="sng" dirty="0">
                <a:solidFill>
                  <a:srgbClr val="00B0F0"/>
                </a:solidFill>
                <a:latin typeface="Arial" panose="020B0604020202020204" pitchFamily="34" charset="0"/>
                <a:ea typeface="Helvetica Neue"/>
                <a:cs typeface="Arial" panose="020B0604020202020204" pitchFamily="34" charset="0"/>
                <a:hlinkClick r:id="rId5" action="ppaction://hlinksldjump"/>
              </a:rPr>
              <a:t>la</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a:t>
            </a:r>
            <a:r>
              <a:rPr lang="es-MX" sz="1100" b="1" u="sng" dirty="0" err="1">
                <a:solidFill>
                  <a:srgbClr val="00B0F0"/>
                </a:solidFill>
                <a:latin typeface="Arial" panose="020B0604020202020204" pitchFamily="34" charset="0"/>
                <a:ea typeface="Helvetica Neue"/>
                <a:cs typeface="Arial" panose="020B0604020202020204" pitchFamily="34" charset="0"/>
                <a:hlinkClick r:id="rId5" action="ppaction://hlinksldjump"/>
              </a:rPr>
              <a:t>computacion</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 Jean-Paul </a:t>
            </a:r>
            <a:r>
              <a:rPr lang="es-MX" sz="1100" u="sng" dirty="0" err="1">
                <a:solidFill>
                  <a:srgbClr val="00B0F0"/>
                </a:solidFill>
                <a:latin typeface="Arial" panose="020B0604020202020204" pitchFamily="34" charset="0"/>
                <a:ea typeface="Helvetica Neue"/>
                <a:cs typeface="Arial" panose="020B0604020202020204" pitchFamily="34" charset="0"/>
                <a:hlinkClick r:id="rId5" action="ppaction://hlinksldjump"/>
              </a:rPr>
              <a:t>Tremblay</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a:t>
            </a:r>
            <a:r>
              <a:rPr lang="es-MX" sz="1100" u="sng" dirty="0" err="1">
                <a:solidFill>
                  <a:srgbClr val="00B0F0"/>
                </a:solidFill>
                <a:latin typeface="Arial" panose="020B0604020202020204" pitchFamily="34" charset="0"/>
                <a:ea typeface="Helvetica Neue"/>
                <a:cs typeface="Arial" panose="020B0604020202020204" pitchFamily="34" charset="0"/>
                <a:hlinkClick r:id="rId5" action="ppaction://hlinksldjump"/>
              </a:rPr>
              <a:t>Ram</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a:t>
            </a:r>
            <a:r>
              <a:rPr lang="es-MX" sz="1100" u="sng" dirty="0" err="1">
                <a:solidFill>
                  <a:srgbClr val="00B0F0"/>
                </a:solidFill>
                <a:latin typeface="Arial" panose="020B0604020202020204" pitchFamily="34" charset="0"/>
                <a:ea typeface="Helvetica Neue"/>
                <a:cs typeface="Arial" panose="020B0604020202020204" pitchFamily="34" charset="0"/>
                <a:hlinkClick r:id="rId5" action="ppaction://hlinksldjump"/>
              </a:rPr>
              <a:t>Manohar</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 </a:t>
            </a:r>
            <a:r>
              <a:rPr lang="es-MX" sz="1100" u="sng" dirty="0" err="1">
                <a:solidFill>
                  <a:srgbClr val="00B0F0"/>
                </a:solidFill>
                <a:latin typeface="Arial" panose="020B0604020202020204" pitchFamily="34" charset="0"/>
                <a:ea typeface="Helvetica Neue"/>
                <a:cs typeface="Arial" panose="020B0604020202020204" pitchFamily="34" charset="0"/>
                <a:hlinkClick r:id="rId5" action="ppaction://hlinksldjump"/>
              </a:rPr>
              <a:t>tr</a:t>
            </a:r>
            <a:r>
              <a:rPr lang="es-MX" sz="1100" u="sng" dirty="0">
                <a:solidFill>
                  <a:srgbClr val="00B0F0"/>
                </a:solidFill>
                <a:latin typeface="Arial" panose="020B0604020202020204" pitchFamily="34" charset="0"/>
                <a:ea typeface="Helvetica Neue"/>
                <a:cs typeface="Arial" panose="020B0604020202020204" pitchFamily="34" charset="0"/>
                <a:hlinkClick r:id="rId5" action="ppaction://hlinksldjump"/>
              </a:rPr>
              <a:t>. Raymundo Hugo Rangel </a:t>
            </a:r>
            <a:r>
              <a:rPr lang="es-MX" sz="1100" u="sng" dirty="0" err="1">
                <a:solidFill>
                  <a:srgbClr val="00B0F0"/>
                </a:solidFill>
                <a:latin typeface="Arial" panose="020B0604020202020204" pitchFamily="34" charset="0"/>
                <a:ea typeface="Helvetica Neue"/>
                <a:cs typeface="Arial" panose="020B0604020202020204" pitchFamily="34" charset="0"/>
                <a:hlinkClick r:id="rId5" action="ppaction://hlinksldjump"/>
              </a:rPr>
              <a:t>Gutierrez</a:t>
            </a:r>
            <a:endParaRPr lang="es-MX" sz="11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Rectángulo 14"/>
          <p:cNvSpPr/>
          <p:nvPr/>
        </p:nvSpPr>
        <p:spPr>
          <a:xfrm>
            <a:off x="-62865" y="3768144"/>
            <a:ext cx="3807453" cy="261610"/>
          </a:xfrm>
          <a:prstGeom prst="rect">
            <a:avLst/>
          </a:prstGeom>
        </p:spPr>
        <p:txBody>
          <a:bodyPr wrap="none">
            <a:spAutoFit/>
          </a:bodyPr>
          <a:lstStyle/>
          <a:p>
            <a:r>
              <a:rPr lang="es-MX" sz="1100" b="1" dirty="0" err="1">
                <a:solidFill>
                  <a:srgbClr val="00B0F0"/>
                </a:solidFill>
                <a:latin typeface="Arial" panose="020B0604020202020204" pitchFamily="34" charset="0"/>
                <a:ea typeface="Helvetica Neue"/>
                <a:cs typeface="Arial" panose="020B0604020202020204" pitchFamily="34" charset="0"/>
                <a:hlinkClick r:id="rId11"/>
              </a:rPr>
              <a:t>Introductory</a:t>
            </a:r>
            <a:r>
              <a:rPr lang="es-MX" sz="1100" b="1" dirty="0">
                <a:solidFill>
                  <a:srgbClr val="00B0F0"/>
                </a:solidFill>
                <a:latin typeface="Arial" panose="020B0604020202020204" pitchFamily="34" charset="0"/>
                <a:ea typeface="Helvetica Neue"/>
                <a:cs typeface="Arial" panose="020B0604020202020204" pitchFamily="34" charset="0"/>
                <a:hlinkClick r:id="rId11"/>
              </a:rPr>
              <a:t> </a:t>
            </a:r>
            <a:r>
              <a:rPr lang="es-MX" sz="1100" b="1" dirty="0" err="1">
                <a:solidFill>
                  <a:srgbClr val="00B0F0"/>
                </a:solidFill>
                <a:latin typeface="Arial" panose="020B0604020202020204" pitchFamily="34" charset="0"/>
                <a:ea typeface="Helvetica Neue"/>
                <a:cs typeface="Arial" panose="020B0604020202020204" pitchFamily="34" charset="0"/>
                <a:hlinkClick r:id="rId11"/>
              </a:rPr>
              <a:t>discrete</a:t>
            </a:r>
            <a:r>
              <a:rPr lang="es-MX" sz="1100" b="1" dirty="0">
                <a:solidFill>
                  <a:srgbClr val="00B0F0"/>
                </a:solidFill>
                <a:latin typeface="Arial" panose="020B0604020202020204" pitchFamily="34" charset="0"/>
                <a:ea typeface="Helvetica Neue"/>
                <a:cs typeface="Arial" panose="020B0604020202020204" pitchFamily="34" charset="0"/>
                <a:hlinkClick r:id="rId11"/>
              </a:rPr>
              <a:t> </a:t>
            </a:r>
            <a:r>
              <a:rPr lang="es-MX" sz="1100" b="1" dirty="0" err="1">
                <a:solidFill>
                  <a:srgbClr val="00B0F0"/>
                </a:solidFill>
                <a:latin typeface="Arial" panose="020B0604020202020204" pitchFamily="34" charset="0"/>
                <a:ea typeface="Helvetica Neue"/>
                <a:cs typeface="Arial" panose="020B0604020202020204" pitchFamily="34" charset="0"/>
                <a:hlinkClick r:id="rId11"/>
              </a:rPr>
              <a:t>mathematics</a:t>
            </a:r>
            <a:r>
              <a:rPr lang="es-MX" sz="1100" b="1" dirty="0">
                <a:solidFill>
                  <a:srgbClr val="00B0F0"/>
                </a:solidFill>
                <a:latin typeface="Arial" panose="020B0604020202020204" pitchFamily="34" charset="0"/>
                <a:ea typeface="Helvetica Neue"/>
                <a:cs typeface="Arial" panose="020B0604020202020204" pitchFamily="34" charset="0"/>
                <a:hlinkClick r:id="rId11"/>
              </a:rPr>
              <a:t> / V.K. </a:t>
            </a:r>
            <a:r>
              <a:rPr lang="es-MX" sz="1100" b="1" dirty="0" err="1">
                <a:solidFill>
                  <a:srgbClr val="00B0F0"/>
                </a:solidFill>
                <a:latin typeface="Arial" panose="020B0604020202020204" pitchFamily="34" charset="0"/>
                <a:ea typeface="Helvetica Neue"/>
                <a:cs typeface="Arial" panose="020B0604020202020204" pitchFamily="34" charset="0"/>
                <a:hlinkClick r:id="rId11"/>
              </a:rPr>
              <a:t>Balakrishnan</a:t>
            </a:r>
            <a:endParaRPr lang="es-MX" sz="11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Rectángulo 15"/>
          <p:cNvSpPr/>
          <p:nvPr/>
        </p:nvSpPr>
        <p:spPr>
          <a:xfrm>
            <a:off x="-62865" y="3986921"/>
            <a:ext cx="3724096" cy="261610"/>
          </a:xfrm>
          <a:prstGeom prst="rect">
            <a:avLst/>
          </a:prstGeom>
        </p:spPr>
        <p:txBody>
          <a:bodyPr wrap="none">
            <a:spAutoFit/>
          </a:bodyPr>
          <a:lstStyle/>
          <a:p>
            <a:r>
              <a:rPr lang="es-MX" sz="1100" b="1" dirty="0" err="1">
                <a:solidFill>
                  <a:srgbClr val="00B0F0"/>
                </a:solidFill>
                <a:latin typeface="Arial" panose="020B0604020202020204" pitchFamily="34" charset="0"/>
                <a:ea typeface="Times New Roman" panose="02020603050405020304" pitchFamily="18" charset="0"/>
                <a:cs typeface="Arial" panose="020B0604020202020204" pitchFamily="34" charset="0"/>
                <a:hlinkClick r:id="rId12" action="ppaction://hlinksldjump"/>
              </a:rPr>
              <a:t>Matematica</a:t>
            </a:r>
            <a:r>
              <a:rPr lang="es-MX" sz="1100" b="1" dirty="0">
                <a:solidFill>
                  <a:srgbClr val="00B0F0"/>
                </a:solidFill>
                <a:latin typeface="Arial" panose="020B0604020202020204" pitchFamily="34" charset="0"/>
                <a:ea typeface="Times New Roman" panose="02020603050405020304" pitchFamily="18" charset="0"/>
                <a:cs typeface="Arial" panose="020B0604020202020204" pitchFamily="34" charset="0"/>
                <a:hlinkClick r:id="rId12" action="ppaction://hlinksldjump"/>
              </a:rPr>
              <a:t> discreta / Francesc </a:t>
            </a:r>
            <a:r>
              <a:rPr lang="es-MX" sz="1100" b="1" dirty="0" err="1">
                <a:solidFill>
                  <a:srgbClr val="00B0F0"/>
                </a:solidFill>
                <a:latin typeface="Arial" panose="020B0604020202020204" pitchFamily="34" charset="0"/>
                <a:ea typeface="Times New Roman" panose="02020603050405020304" pitchFamily="18" charset="0"/>
                <a:cs typeface="Arial" panose="020B0604020202020204" pitchFamily="34" charset="0"/>
                <a:hlinkClick r:id="rId12" action="ppaction://hlinksldjump"/>
              </a:rPr>
              <a:t>Comellas</a:t>
            </a:r>
            <a:r>
              <a:rPr lang="es-MX" sz="1100" b="1" dirty="0">
                <a:solidFill>
                  <a:srgbClr val="00B0F0"/>
                </a:solidFill>
                <a:latin typeface="Arial" panose="020B0604020202020204" pitchFamily="34" charset="0"/>
                <a:ea typeface="Times New Roman" panose="02020603050405020304" pitchFamily="18" charset="0"/>
                <a:cs typeface="Arial" panose="020B0604020202020204" pitchFamily="34" charset="0"/>
                <a:hlinkClick r:id="rId12" action="ppaction://hlinksldjump"/>
              </a:rPr>
              <a:t> ... [y otros.]</a:t>
            </a:r>
            <a:endParaRPr lang="es-MX" sz="11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Rectángulo 16"/>
          <p:cNvSpPr/>
          <p:nvPr/>
        </p:nvSpPr>
        <p:spPr>
          <a:xfrm>
            <a:off x="-54292" y="4284095"/>
            <a:ext cx="6096000" cy="454612"/>
          </a:xfrm>
          <a:prstGeom prst="rect">
            <a:avLst/>
          </a:prstGeom>
        </p:spPr>
        <p:txBody>
          <a:bodyPr>
            <a:spAutoFit/>
          </a:bodyPr>
          <a:lstStyle/>
          <a:p>
            <a:pPr>
              <a:lnSpc>
                <a:spcPct val="107000"/>
              </a:lnSpc>
              <a:spcAft>
                <a:spcPts val="800"/>
              </a:spcAft>
            </a:pP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13" action="ppaction://hlinksldjump"/>
              </a:rPr>
              <a:t>Matemáticas discretas con teoría de gráficas y combinatoria / T. </a:t>
            </a:r>
            <a:r>
              <a:rPr lang="es-MX" sz="1100" b="1"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3" action="ppaction://hlinksldjump"/>
              </a:rPr>
              <a:t>Veerarajan</a:t>
            </a: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13" action="ppaction://hlinksldjump"/>
              </a:rPr>
              <a:t> ; traducción, Gabriel Nagore C.</a:t>
            </a:r>
            <a:endParaRPr lang="es-MX" sz="11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ángulo 17"/>
          <p:cNvSpPr/>
          <p:nvPr/>
        </p:nvSpPr>
        <p:spPr>
          <a:xfrm>
            <a:off x="0" y="4742954"/>
            <a:ext cx="6096000" cy="454612"/>
          </a:xfrm>
          <a:prstGeom prst="rect">
            <a:avLst/>
          </a:prstGeom>
        </p:spPr>
        <p:txBody>
          <a:bodyPr>
            <a:spAutoFit/>
          </a:bodyPr>
          <a:lstStyle/>
          <a:p>
            <a:pPr fontAlgn="base">
              <a:lnSpc>
                <a:spcPct val="107000"/>
              </a:lnSpc>
              <a:spcAft>
                <a:spcPts val="0"/>
              </a:spcAft>
            </a:pP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14" action="ppaction://hlinksldjump"/>
              </a:rPr>
              <a:t>Problemas de matemática discreta / Carmen Alegre Gil, Ana Martínez Pastor, MŒ Carmen Pedraza Aguilera</a:t>
            </a:r>
            <a:endParaRPr lang="es-MX" sz="11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9" name="Rectángulo 18"/>
          <p:cNvSpPr/>
          <p:nvPr/>
        </p:nvSpPr>
        <p:spPr>
          <a:xfrm>
            <a:off x="-31432" y="5187534"/>
            <a:ext cx="6096000" cy="261610"/>
          </a:xfrm>
          <a:prstGeom prst="rect">
            <a:avLst/>
          </a:prstGeom>
        </p:spPr>
        <p:txBody>
          <a:bodyPr>
            <a:spAutoFit/>
          </a:bodyPr>
          <a:lstStyle/>
          <a:p>
            <a:pPr fontAlgn="base">
              <a:spcAft>
                <a:spcPts val="0"/>
              </a:spcAft>
            </a:pPr>
            <a:r>
              <a:rPr lang="es-MX" sz="1100" b="1" u="sng" dirty="0">
                <a:solidFill>
                  <a:srgbClr val="00B0F0"/>
                </a:solidFill>
                <a:latin typeface="Arial" panose="020B0604020202020204" pitchFamily="34" charset="0"/>
                <a:ea typeface="Times New Roman" panose="02020603050405020304" pitchFamily="18" charset="0"/>
                <a:cs typeface="Arial" panose="020B0604020202020204" pitchFamily="34" charset="0"/>
                <a:hlinkClick r:id="rId15" action="ppaction://hlinksldjump"/>
              </a:rPr>
              <a:t>Lógica y matemática : para ciencias de la computación / </a:t>
            </a:r>
            <a:r>
              <a:rPr lang="es-MX" sz="1100" b="1" dirty="0">
                <a:solidFill>
                  <a:srgbClr val="00B0F0"/>
                </a:solidFill>
                <a:latin typeface="Arial" panose="020B0604020202020204" pitchFamily="34" charset="0"/>
                <a:ea typeface="Times New Roman" panose="02020603050405020304" pitchFamily="18" charset="0"/>
                <a:cs typeface="Arial" panose="020B0604020202020204" pitchFamily="34" charset="0"/>
                <a:hlinkClick r:id="rId15" action="ppaction://hlinksldjump"/>
              </a:rPr>
              <a:t>Fidel</a:t>
            </a:r>
            <a:r>
              <a:rPr lang="es-MX" sz="1100" b="1" u="sng" dirty="0">
                <a:solidFill>
                  <a:srgbClr val="00B0F0"/>
                </a:solidFill>
                <a:latin typeface="Arial" panose="020B0604020202020204" pitchFamily="34" charset="0"/>
                <a:ea typeface="Times New Roman" panose="02020603050405020304" pitchFamily="18" charset="0"/>
                <a:cs typeface="Arial" panose="020B0604020202020204" pitchFamily="34" charset="0"/>
                <a:hlinkClick r:id="rId15" action="ppaction://hlinksldjump"/>
              </a:rPr>
              <a:t> </a:t>
            </a:r>
            <a:r>
              <a:rPr lang="es-MX" sz="1100" b="1" dirty="0">
                <a:solidFill>
                  <a:srgbClr val="00B0F0"/>
                </a:solidFill>
                <a:latin typeface="Arial" panose="020B0604020202020204" pitchFamily="34" charset="0"/>
                <a:ea typeface="Times New Roman" panose="02020603050405020304" pitchFamily="18" charset="0"/>
                <a:cs typeface="Arial" panose="020B0604020202020204" pitchFamily="34" charset="0"/>
                <a:hlinkClick r:id="rId15" action="ppaction://hlinksldjump"/>
              </a:rPr>
              <a:t>Barboza</a:t>
            </a:r>
            <a:r>
              <a:rPr lang="es-MX" sz="1100" b="1" u="sng" dirty="0">
                <a:solidFill>
                  <a:srgbClr val="00B0F0"/>
                </a:solidFill>
                <a:latin typeface="Arial" panose="020B0604020202020204" pitchFamily="34" charset="0"/>
                <a:ea typeface="Times New Roman" panose="02020603050405020304" pitchFamily="18" charset="0"/>
                <a:cs typeface="Arial" panose="020B0604020202020204" pitchFamily="34" charset="0"/>
                <a:hlinkClick r:id="rId15" action="ppaction://hlinksldjump"/>
              </a:rPr>
              <a:t> Gutiérrez</a:t>
            </a:r>
            <a:endParaRPr lang="es-MX" sz="11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Rectángulo 19"/>
          <p:cNvSpPr/>
          <p:nvPr/>
        </p:nvSpPr>
        <p:spPr>
          <a:xfrm>
            <a:off x="-42862" y="5502026"/>
            <a:ext cx="6096000" cy="840936"/>
          </a:xfrm>
          <a:prstGeom prst="rect">
            <a:avLst/>
          </a:prstGeom>
        </p:spPr>
        <p:txBody>
          <a:bodyPr>
            <a:spAutoFit/>
          </a:bodyPr>
          <a:lstStyle/>
          <a:p>
            <a:pPr>
              <a:lnSpc>
                <a:spcPct val="107000"/>
              </a:lnSpc>
              <a:spcAft>
                <a:spcPts val="800"/>
              </a:spcAft>
            </a:pP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Conceptos elementales de lógica informática / Nelson Becerra </a:t>
            </a:r>
            <a:r>
              <a:rPr lang="es-MX" sz="1100" b="1" dirty="0" smtClean="0">
                <a:solidFill>
                  <a:srgbClr val="00B0F0"/>
                </a:solidFill>
                <a:latin typeface="Arial" panose="020B0604020202020204" pitchFamily="34" charset="0"/>
                <a:ea typeface="Calibri" panose="020F0502020204030204" pitchFamily="34" charset="0"/>
                <a:cs typeface="Arial" panose="020B0604020202020204" pitchFamily="34" charset="0"/>
                <a:hlinkClick r:id="rId16" action="ppaction://hlinksldjump"/>
              </a:rPr>
              <a:t>Correa</a:t>
            </a:r>
            <a:endParaRPr lang="es-MX" sz="1100" b="1" dirty="0" smtClean="0">
              <a:solidFill>
                <a:srgbClr val="00B0F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MX" sz="1100" b="1" dirty="0" smtClean="0">
                <a:solidFill>
                  <a:srgbClr val="008080"/>
                </a:solidFill>
                <a:latin typeface="Arial" pitchFamily="34" charset="0"/>
                <a:cs typeface="Arial" pitchFamily="34" charset="0"/>
                <a:hlinkClick r:id="rId17" action="ppaction://hlinksldjump"/>
              </a:rPr>
              <a:t>Matemáticas discretas Edward R. </a:t>
            </a:r>
            <a:r>
              <a:rPr lang="es-MX" sz="1100" b="1" dirty="0" err="1" smtClean="0">
                <a:solidFill>
                  <a:srgbClr val="008080"/>
                </a:solidFill>
                <a:latin typeface="Arial" pitchFamily="34" charset="0"/>
                <a:cs typeface="Arial" pitchFamily="34" charset="0"/>
                <a:hlinkClick r:id="rId17" action="ppaction://hlinksldjump"/>
              </a:rPr>
              <a:t>Scheinerman</a:t>
            </a:r>
            <a:r>
              <a:rPr lang="es-MX" sz="1100" b="1" dirty="0" smtClean="0">
                <a:solidFill>
                  <a:srgbClr val="008080"/>
                </a:solidFill>
                <a:latin typeface="Arial" pitchFamily="34" charset="0"/>
                <a:cs typeface="Arial" pitchFamily="34" charset="0"/>
                <a:hlinkClick r:id="rId17" action="ppaction://hlinksldjump"/>
              </a:rPr>
              <a:t> ; traducción Virgilio </a:t>
            </a:r>
            <a:r>
              <a:rPr lang="es-MX" sz="1100" b="1" dirty="0" err="1" smtClean="0">
                <a:solidFill>
                  <a:srgbClr val="008080"/>
                </a:solidFill>
                <a:latin typeface="Arial" pitchFamily="34" charset="0"/>
                <a:cs typeface="Arial" pitchFamily="34" charset="0"/>
                <a:hlinkClick r:id="rId17" action="ppaction://hlinksldjump"/>
              </a:rPr>
              <a:t>Gonzalez</a:t>
            </a:r>
            <a:r>
              <a:rPr lang="es-MX" sz="1100" b="1" dirty="0" smtClean="0">
                <a:solidFill>
                  <a:srgbClr val="008080"/>
                </a:solidFill>
                <a:latin typeface="Arial" pitchFamily="34" charset="0"/>
                <a:cs typeface="Arial" pitchFamily="34" charset="0"/>
                <a:hlinkClick r:id="rId17" action="ppaction://hlinksldjump"/>
              </a:rPr>
              <a:t> Pozo</a:t>
            </a:r>
            <a:endParaRPr lang="es-MX" sz="1100" b="1" dirty="0" smtClean="0">
              <a:solidFill>
                <a:srgbClr val="008080"/>
              </a:solidFill>
              <a:latin typeface="Arial" pitchFamily="34" charset="0"/>
              <a:cs typeface="Arial" pitchFamily="34" charset="0"/>
            </a:endParaRPr>
          </a:p>
          <a:p>
            <a:pPr>
              <a:lnSpc>
                <a:spcPct val="107000"/>
              </a:lnSpc>
              <a:spcAft>
                <a:spcPts val="800"/>
              </a:spcAft>
            </a:pPr>
            <a:endParaRPr lang="es-MX" sz="11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ángulo 20"/>
          <p:cNvSpPr/>
          <p:nvPr/>
        </p:nvSpPr>
        <p:spPr>
          <a:xfrm>
            <a:off x="6174105" y="4141960"/>
            <a:ext cx="6096000" cy="454612"/>
          </a:xfrm>
          <a:prstGeom prst="rect">
            <a:avLst/>
          </a:prstGeom>
        </p:spPr>
        <p:txBody>
          <a:bodyPr>
            <a:spAutoFit/>
          </a:bodyPr>
          <a:lstStyle/>
          <a:p>
            <a:pPr>
              <a:lnSpc>
                <a:spcPct val="107000"/>
              </a:lnSpc>
              <a:spcAft>
                <a:spcPts val="800"/>
              </a:spcAft>
            </a:pP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18" action="ppaction://hlinksldjump"/>
              </a:rPr>
              <a:t>Estructuras de </a:t>
            </a:r>
            <a:r>
              <a:rPr lang="es-MX" sz="1100" b="1"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8" action="ppaction://hlinksldjump"/>
              </a:rPr>
              <a:t>matematicas</a:t>
            </a: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18" action="ppaction://hlinksldjump"/>
              </a:rPr>
              <a:t> discretas para la </a:t>
            </a:r>
            <a:r>
              <a:rPr lang="es-MX" sz="1100" b="1"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8" action="ppaction://hlinksldjump"/>
              </a:rPr>
              <a:t>computacion</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8" action="ppaction://hlinksldjump"/>
              </a:rPr>
              <a:t> / Bernard </a:t>
            </a:r>
            <a:r>
              <a:rPr lang="es-MX" sz="1100"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8" action="ppaction://hlinksldjump"/>
              </a:rPr>
              <a:t>Kolman</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8" action="ppaction://hlinksldjump"/>
              </a:rPr>
              <a:t>, Robert C. </a:t>
            </a:r>
            <a:r>
              <a:rPr lang="es-MX" sz="1100"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8" action="ppaction://hlinksldjump"/>
              </a:rPr>
              <a:t>Busby</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8" action="ppaction://hlinksldjump"/>
              </a:rPr>
              <a:t>, Sharon Ross ; </a:t>
            </a:r>
            <a:r>
              <a:rPr lang="es-MX" sz="1100"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18" action="ppaction://hlinksldjump"/>
              </a:rPr>
              <a:t>tr</a:t>
            </a: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18" action="ppaction://hlinksldjump"/>
              </a:rPr>
              <a:t>. Oscar Alfredo Palmas Velasco</a:t>
            </a:r>
            <a:endParaRPr lang="es-MX" sz="11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ángulo 21"/>
          <p:cNvSpPr/>
          <p:nvPr/>
        </p:nvSpPr>
        <p:spPr>
          <a:xfrm>
            <a:off x="0" y="3427095"/>
            <a:ext cx="6096000" cy="454612"/>
          </a:xfrm>
          <a:prstGeom prst="rect">
            <a:avLst/>
          </a:prstGeom>
        </p:spPr>
        <p:txBody>
          <a:bodyPr>
            <a:spAutoFit/>
          </a:bodyPr>
          <a:lstStyle/>
          <a:p>
            <a:pPr>
              <a:lnSpc>
                <a:spcPct val="107000"/>
              </a:lnSpc>
              <a:spcAft>
                <a:spcPts val="800"/>
              </a:spcAft>
            </a:pP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19" action="ppaction://hlinksldjump"/>
              </a:rPr>
              <a:t> </a:t>
            </a:r>
            <a:r>
              <a:rPr lang="es-MX" sz="1100" b="1" dirty="0" smtClean="0">
                <a:solidFill>
                  <a:srgbClr val="00B0F0"/>
                </a:solidFill>
                <a:latin typeface="Arial" panose="020B0604020202020204" pitchFamily="34" charset="0"/>
                <a:ea typeface="Calibri" panose="020F0502020204030204" pitchFamily="34" charset="0"/>
                <a:cs typeface="Arial" panose="020B0604020202020204" pitchFamily="34" charset="0"/>
                <a:hlinkClick r:id="rId19" action="ppaction://hlinksldjump"/>
              </a:rPr>
              <a:t>Matemática</a:t>
            </a: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19" action="ppaction://hlinksldjump"/>
              </a:rPr>
              <a:t> discreta para la computación : nociones teóricas y problemas resueltos / Miguel Ángel García Muñoz</a:t>
            </a:r>
            <a:endParaRPr lang="es-MX" sz="11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3" name="Rectángulo 22"/>
          <p:cNvSpPr/>
          <p:nvPr/>
        </p:nvSpPr>
        <p:spPr>
          <a:xfrm>
            <a:off x="6127432" y="4608543"/>
            <a:ext cx="3379451" cy="260328"/>
          </a:xfrm>
          <a:prstGeom prst="rect">
            <a:avLst/>
          </a:prstGeom>
        </p:spPr>
        <p:txBody>
          <a:bodyPr wrap="none">
            <a:spAutoFit/>
          </a:bodyPr>
          <a:lstStyle/>
          <a:p>
            <a:pPr>
              <a:lnSpc>
                <a:spcPct val="107000"/>
              </a:lnSpc>
              <a:spcAft>
                <a:spcPts val="800"/>
              </a:spcAft>
            </a:pPr>
            <a:r>
              <a:rPr lang="es-MX" sz="1100" b="1" dirty="0" err="1">
                <a:solidFill>
                  <a:srgbClr val="00B0F0"/>
                </a:solidFill>
                <a:latin typeface="Arial" panose="020B0604020202020204" pitchFamily="34" charset="0"/>
                <a:ea typeface="Calibri" panose="020F0502020204030204" pitchFamily="34" charset="0"/>
                <a:cs typeface="Arial" panose="020B0604020202020204" pitchFamily="34" charset="0"/>
                <a:hlinkClick r:id="rId20" action="ppaction://hlinksldjump"/>
              </a:rPr>
              <a:t>Teoria</a:t>
            </a:r>
            <a:r>
              <a:rPr lang="es-MX" sz="1100" b="1" dirty="0">
                <a:solidFill>
                  <a:srgbClr val="00B0F0"/>
                </a:solidFill>
                <a:latin typeface="Arial" panose="020B0604020202020204" pitchFamily="34" charset="0"/>
                <a:ea typeface="Calibri" panose="020F0502020204030204" pitchFamily="34" charset="0"/>
                <a:cs typeface="Arial" panose="020B0604020202020204" pitchFamily="34" charset="0"/>
                <a:hlinkClick r:id="rId20" action="ppaction://hlinksldjump"/>
              </a:rPr>
              <a:t> de graficas / Santiago López de Medrano</a:t>
            </a:r>
            <a:endParaRPr lang="es-MX" sz="11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5" name="Rectángulo 24"/>
          <p:cNvSpPr/>
          <p:nvPr/>
        </p:nvSpPr>
        <p:spPr>
          <a:xfrm>
            <a:off x="6236970" y="2714711"/>
            <a:ext cx="6096000" cy="260328"/>
          </a:xfrm>
          <a:prstGeom prst="rect">
            <a:avLst/>
          </a:prstGeom>
        </p:spPr>
        <p:txBody>
          <a:bodyPr>
            <a:spAutoFit/>
          </a:bodyPr>
          <a:lstStyle/>
          <a:p>
            <a:pPr>
              <a:lnSpc>
                <a:spcPct val="107000"/>
              </a:lnSpc>
              <a:spcAft>
                <a:spcPts val="800"/>
              </a:spcAft>
            </a:pPr>
            <a:r>
              <a:rPr lang="es-MX" sz="1100" dirty="0">
                <a:solidFill>
                  <a:srgbClr val="00B0F0"/>
                </a:solidFill>
                <a:latin typeface="Arial" panose="020B0604020202020204" pitchFamily="34" charset="0"/>
                <a:ea typeface="Calibri" panose="020F0502020204030204" pitchFamily="34" charset="0"/>
                <a:cs typeface="Arial" panose="020B0604020202020204" pitchFamily="34" charset="0"/>
                <a:hlinkClick r:id="rId5" action="ppaction://hlinksldjump"/>
              </a:rPr>
              <a:t>Matemáticas discretas con aplicación a las ciencias de la computación</a:t>
            </a:r>
            <a:endParaRPr lang="es-MX" sz="11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23 Flecha derecha">
            <a:hlinkClick r:id="rId21" action="ppaction://hlinksldjump"/>
          </p:cNvPr>
          <p:cNvSpPr/>
          <p:nvPr/>
        </p:nvSpPr>
        <p:spPr>
          <a:xfrm>
            <a:off x="10175966"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mtClean="0"/>
              <a:t>inicio</a:t>
            </a:r>
            <a:endParaRPr lang="es-MX" dirty="0"/>
          </a:p>
        </p:txBody>
      </p:sp>
      <p:sp>
        <p:nvSpPr>
          <p:cNvPr id="26" name="25 Rectángulo"/>
          <p:cNvSpPr/>
          <p:nvPr/>
        </p:nvSpPr>
        <p:spPr>
          <a:xfrm>
            <a:off x="6164318" y="4843433"/>
            <a:ext cx="5754413" cy="430887"/>
          </a:xfrm>
          <a:prstGeom prst="rect">
            <a:avLst/>
          </a:prstGeom>
        </p:spPr>
        <p:txBody>
          <a:bodyPr wrap="square">
            <a:spAutoFit/>
          </a:bodyPr>
          <a:lstStyle/>
          <a:p>
            <a:r>
              <a:rPr lang="es-MX" sz="1100" b="1" dirty="0" smtClean="0">
                <a:latin typeface="Arial" pitchFamily="34" charset="0"/>
                <a:cs typeface="Arial" pitchFamily="34" charset="0"/>
                <a:hlinkClick r:id="rId22" action="ppaction://hlinksldjump"/>
              </a:rPr>
              <a:t>Estructuras discretas : lógica proposicional y cálculo de predicados : cuaderno de ejercicios / Orlando Zaldívar Esquivel, Orlando Zaldívar </a:t>
            </a:r>
            <a:r>
              <a:rPr lang="es-MX" sz="1100" b="1" dirty="0" err="1" smtClean="0">
                <a:latin typeface="Arial" pitchFamily="34" charset="0"/>
                <a:cs typeface="Arial" pitchFamily="34" charset="0"/>
                <a:hlinkClick r:id="rId22" action="ppaction://hlinksldjump"/>
              </a:rPr>
              <a:t>Zamorategui</a:t>
            </a:r>
            <a:endParaRPr lang="es-MX" sz="1100" b="1" dirty="0" smtClean="0">
              <a:latin typeface="Arial" pitchFamily="34" charset="0"/>
              <a:cs typeface="Arial" pitchFamily="34" charset="0"/>
            </a:endParaRPr>
          </a:p>
        </p:txBody>
      </p:sp>
    </p:spTree>
    <p:extLst>
      <p:ext uri="{BB962C8B-B14F-4D97-AF65-F5344CB8AC3E}">
        <p14:creationId xmlns:p14="http://schemas.microsoft.com/office/powerpoint/2010/main" xmlns="" val="911424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para biblioteca centr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72175" y="2402071"/>
            <a:ext cx="5910819" cy="406894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CuadroTexto 4"/>
          <p:cNvSpPr txBox="1"/>
          <p:nvPr/>
        </p:nvSpPr>
        <p:spPr>
          <a:xfrm>
            <a:off x="1047908" y="1142617"/>
            <a:ext cx="5535772" cy="707886"/>
          </a:xfrm>
          <a:prstGeom prst="rect">
            <a:avLst/>
          </a:prstGeom>
          <a:noFill/>
        </p:spPr>
        <p:txBody>
          <a:bodyPr wrap="square" rtlCol="0">
            <a:spAutoFit/>
          </a:bodyPr>
          <a:lstStyle/>
          <a:p>
            <a:r>
              <a:rPr lang="es-MX"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itchFamily="34" charset="0"/>
                <a:cs typeface="Arial" pitchFamily="34" charset="0"/>
              </a:rPr>
              <a:t>Biblioteca Central </a:t>
            </a:r>
            <a:endParaRPr lang="es-MX"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itchFamily="34" charset="0"/>
              <a:cs typeface="Arial" pitchFamily="34" charset="0"/>
            </a:endParaRPr>
          </a:p>
        </p:txBody>
      </p:sp>
      <p:sp>
        <p:nvSpPr>
          <p:cNvPr id="9" name="Rectángulo 8"/>
          <p:cNvSpPr/>
          <p:nvPr/>
        </p:nvSpPr>
        <p:spPr>
          <a:xfrm>
            <a:off x="396240" y="4361382"/>
            <a:ext cx="6096000" cy="260328"/>
          </a:xfrm>
          <a:prstGeom prst="rect">
            <a:avLst/>
          </a:prstGeom>
        </p:spPr>
        <p:txBody>
          <a:bodyPr>
            <a:spAutoFit/>
          </a:bodyPr>
          <a:lstStyle/>
          <a:p>
            <a:pPr fontAlgn="base">
              <a:lnSpc>
                <a:spcPct val="107000"/>
              </a:lnSpc>
              <a:spcAft>
                <a:spcPts val="0"/>
              </a:spcAft>
            </a:pP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Matemáticas </a:t>
            </a:r>
            <a:r>
              <a:rPr lang="es-MX" sz="11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discretas</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 </a:t>
            </a:r>
            <a:r>
              <a:rPr lang="es-MX" sz="11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Richard</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 </a:t>
            </a:r>
            <a:r>
              <a:rPr lang="es-MX" sz="1100" b="1"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Johnsonbaugh</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3" action="ppaction://hlinksldjump"/>
              </a:rPr>
              <a:t> ; traducción, Marcia Aída González Osuna</a:t>
            </a:r>
            <a:endParaRPr lang="es-MX" sz="1100" dirty="0">
              <a:solidFill>
                <a:srgbClr val="00808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ángulo 9"/>
          <p:cNvSpPr/>
          <p:nvPr/>
        </p:nvSpPr>
        <p:spPr>
          <a:xfrm>
            <a:off x="396240" y="4893583"/>
            <a:ext cx="6096000" cy="600164"/>
          </a:xfrm>
          <a:prstGeom prst="rect">
            <a:avLst/>
          </a:prstGeom>
        </p:spPr>
        <p:txBody>
          <a:bodyPr>
            <a:spAutoFit/>
          </a:bodyPr>
          <a:lstStyle/>
          <a:p>
            <a:r>
              <a:rPr lang="es-MX" sz="1100" b="1" dirty="0">
                <a:solidFill>
                  <a:srgbClr val="008080"/>
                </a:solidFill>
                <a:latin typeface="Arial" panose="020B0604020202020204" pitchFamily="34" charset="0"/>
                <a:ea typeface="Helvetica Neue"/>
                <a:cs typeface="Arial" panose="020B0604020202020204" pitchFamily="34" charset="0"/>
                <a:hlinkClick r:id="rId4" action="ppaction://hlinksldjump"/>
              </a:rPr>
              <a:t>Elementos</a:t>
            </a:r>
            <a:r>
              <a:rPr lang="es-MX" sz="1100" dirty="0">
                <a:solidFill>
                  <a:srgbClr val="008080"/>
                </a:solidFill>
                <a:latin typeface="Arial" panose="020B0604020202020204" pitchFamily="34" charset="0"/>
                <a:ea typeface="Helvetica Neue"/>
                <a:cs typeface="Arial" panose="020B0604020202020204" pitchFamily="34" charset="0"/>
                <a:hlinkClick r:id="rId4" action="ppaction://hlinksldjump"/>
              </a:rPr>
              <a:t> </a:t>
            </a:r>
            <a:r>
              <a:rPr lang="es-MX" sz="1100" b="1" dirty="0">
                <a:solidFill>
                  <a:srgbClr val="008080"/>
                </a:solidFill>
                <a:latin typeface="Arial" panose="020B0604020202020204" pitchFamily="34" charset="0"/>
                <a:ea typeface="Helvetica Neue"/>
                <a:cs typeface="Arial" panose="020B0604020202020204" pitchFamily="34" charset="0"/>
                <a:hlinkClick r:id="rId4" action="ppaction://hlinksldjump"/>
              </a:rPr>
              <a:t>de</a:t>
            </a:r>
            <a:r>
              <a:rPr lang="es-MX" sz="1100" dirty="0">
                <a:solidFill>
                  <a:srgbClr val="008080"/>
                </a:solidFill>
                <a:latin typeface="Arial" panose="020B0604020202020204" pitchFamily="34" charset="0"/>
                <a:ea typeface="Helvetica Neue"/>
                <a:cs typeface="Arial" panose="020B0604020202020204" pitchFamily="34" charset="0"/>
                <a:hlinkClick r:id="rId4" action="ppaction://hlinksldjump"/>
              </a:rPr>
              <a:t> </a:t>
            </a:r>
            <a:r>
              <a:rPr lang="es-MX" sz="1100" b="1" dirty="0" err="1">
                <a:solidFill>
                  <a:srgbClr val="008080"/>
                </a:solidFill>
                <a:latin typeface="Arial" panose="020B0604020202020204" pitchFamily="34" charset="0"/>
                <a:ea typeface="Helvetica Neue"/>
                <a:cs typeface="Arial" panose="020B0604020202020204" pitchFamily="34" charset="0"/>
                <a:hlinkClick r:id="rId4" action="ppaction://hlinksldjump"/>
              </a:rPr>
              <a:t>matematicas</a:t>
            </a:r>
            <a:r>
              <a:rPr lang="es-MX" sz="1100" dirty="0">
                <a:solidFill>
                  <a:srgbClr val="008080"/>
                </a:solidFill>
                <a:latin typeface="Arial" panose="020B0604020202020204" pitchFamily="34" charset="0"/>
                <a:ea typeface="Helvetica Neue"/>
                <a:cs typeface="Arial" panose="020B0604020202020204" pitchFamily="34" charset="0"/>
                <a:hlinkClick r:id="rId4" action="ppaction://hlinksldjump"/>
              </a:rPr>
              <a:t> </a:t>
            </a:r>
            <a:r>
              <a:rPr lang="es-MX" sz="1100" b="1" dirty="0">
                <a:solidFill>
                  <a:srgbClr val="008080"/>
                </a:solidFill>
                <a:latin typeface="Arial" panose="020B0604020202020204" pitchFamily="34" charset="0"/>
                <a:ea typeface="Helvetica Neue"/>
                <a:cs typeface="Arial" panose="020B0604020202020204" pitchFamily="34" charset="0"/>
                <a:hlinkClick r:id="rId4" action="ppaction://hlinksldjump"/>
              </a:rPr>
              <a:t>discretas</a:t>
            </a:r>
            <a:r>
              <a:rPr lang="es-MX" sz="1100" dirty="0">
                <a:solidFill>
                  <a:srgbClr val="008080"/>
                </a:solidFill>
                <a:latin typeface="Arial" panose="020B0604020202020204" pitchFamily="34" charset="0"/>
                <a:ea typeface="Helvetica Neue"/>
                <a:cs typeface="Arial" panose="020B0604020202020204" pitchFamily="34" charset="0"/>
                <a:hlinkClick r:id="rId4" action="ppaction://hlinksldjump"/>
              </a:rPr>
              <a:t> / </a:t>
            </a:r>
            <a:r>
              <a:rPr lang="es-MX" sz="1100" b="1" dirty="0">
                <a:solidFill>
                  <a:srgbClr val="008080"/>
                </a:solidFill>
                <a:latin typeface="Arial" panose="020B0604020202020204" pitchFamily="34" charset="0"/>
                <a:ea typeface="Helvetica Neue"/>
                <a:cs typeface="Arial" panose="020B0604020202020204" pitchFamily="34" charset="0"/>
                <a:hlinkClick r:id="rId4" action="ppaction://hlinksldjump"/>
              </a:rPr>
              <a:t>C</a:t>
            </a:r>
            <a:r>
              <a:rPr lang="es-MX" sz="1100" dirty="0">
                <a:solidFill>
                  <a:srgbClr val="008080"/>
                </a:solidFill>
                <a:latin typeface="Arial" panose="020B0604020202020204" pitchFamily="34" charset="0"/>
                <a:ea typeface="Helvetica Neue"/>
                <a:cs typeface="Arial" panose="020B0604020202020204" pitchFamily="34" charset="0"/>
                <a:hlinkClick r:id="rId4" action="ppaction://hlinksldjump"/>
              </a:rPr>
              <a:t>. </a:t>
            </a:r>
            <a:r>
              <a:rPr lang="es-MX" sz="1100" b="1" dirty="0">
                <a:solidFill>
                  <a:srgbClr val="008080"/>
                </a:solidFill>
                <a:latin typeface="Arial" panose="020B0604020202020204" pitchFamily="34" charset="0"/>
                <a:ea typeface="Helvetica Neue"/>
                <a:cs typeface="Arial" panose="020B0604020202020204" pitchFamily="34" charset="0"/>
                <a:hlinkClick r:id="rId4" action="ppaction://hlinksldjump"/>
              </a:rPr>
              <a:t>L</a:t>
            </a:r>
            <a:r>
              <a:rPr lang="es-MX" sz="1100" dirty="0">
                <a:solidFill>
                  <a:srgbClr val="008080"/>
                </a:solidFill>
                <a:latin typeface="Arial" panose="020B0604020202020204" pitchFamily="34" charset="0"/>
                <a:ea typeface="Helvetica Neue"/>
                <a:cs typeface="Arial" panose="020B0604020202020204" pitchFamily="34" charset="0"/>
                <a:hlinkClick r:id="rId4" action="ppaction://hlinksldjump"/>
              </a:rPr>
              <a:t>. </a:t>
            </a:r>
            <a:r>
              <a:rPr lang="es-MX" sz="1100" b="1" dirty="0" err="1">
                <a:solidFill>
                  <a:srgbClr val="008080"/>
                </a:solidFill>
                <a:latin typeface="Arial" panose="020B0604020202020204" pitchFamily="34" charset="0"/>
                <a:ea typeface="Helvetica Neue"/>
                <a:cs typeface="Arial" panose="020B0604020202020204" pitchFamily="34" charset="0"/>
                <a:hlinkClick r:id="rId4" action="ppaction://hlinksldjump"/>
              </a:rPr>
              <a:t>Liu</a:t>
            </a:r>
            <a:r>
              <a:rPr lang="es-MX" sz="1100" dirty="0">
                <a:solidFill>
                  <a:srgbClr val="008080"/>
                </a:solidFill>
                <a:latin typeface="Arial" panose="020B0604020202020204" pitchFamily="34" charset="0"/>
                <a:ea typeface="Helvetica Neue"/>
                <a:cs typeface="Arial" panose="020B0604020202020204" pitchFamily="34" charset="0"/>
                <a:hlinkClick r:id="rId4" action="ppaction://hlinksldjump"/>
              </a:rPr>
              <a:t> ; </a:t>
            </a:r>
            <a:r>
              <a:rPr lang="es-MX" sz="1100" dirty="0" err="1">
                <a:solidFill>
                  <a:srgbClr val="008080"/>
                </a:solidFill>
                <a:latin typeface="Arial" panose="020B0604020202020204" pitchFamily="34" charset="0"/>
                <a:ea typeface="Helvetica Neue"/>
                <a:cs typeface="Arial" panose="020B0604020202020204" pitchFamily="34" charset="0"/>
                <a:hlinkClick r:id="rId4" action="ppaction://hlinksldjump"/>
              </a:rPr>
              <a:t>tr</a:t>
            </a:r>
            <a:r>
              <a:rPr lang="es-MX" sz="1100" dirty="0">
                <a:solidFill>
                  <a:srgbClr val="008080"/>
                </a:solidFill>
                <a:latin typeface="Arial" panose="020B0604020202020204" pitchFamily="34" charset="0"/>
                <a:ea typeface="Helvetica Neue"/>
                <a:cs typeface="Arial" panose="020B0604020202020204" pitchFamily="34" charset="0"/>
                <a:hlinkClick r:id="rId4" action="ppaction://hlinksldjump"/>
              </a:rPr>
              <a:t>. Luis Armando </a:t>
            </a:r>
            <a:r>
              <a:rPr lang="es-MX" sz="1100" dirty="0" err="1">
                <a:solidFill>
                  <a:srgbClr val="008080"/>
                </a:solidFill>
                <a:latin typeface="Arial" panose="020B0604020202020204" pitchFamily="34" charset="0"/>
                <a:ea typeface="Helvetica Neue"/>
                <a:cs typeface="Arial" panose="020B0604020202020204" pitchFamily="34" charset="0"/>
                <a:hlinkClick r:id="rId4" action="ppaction://hlinksldjump"/>
              </a:rPr>
              <a:t>Diaz</a:t>
            </a:r>
            <a:r>
              <a:rPr lang="es-MX" sz="1100" dirty="0">
                <a:solidFill>
                  <a:srgbClr val="008080"/>
                </a:solidFill>
                <a:latin typeface="Arial" panose="020B0604020202020204" pitchFamily="34" charset="0"/>
                <a:ea typeface="Helvetica Neue"/>
                <a:cs typeface="Arial" panose="020B0604020202020204" pitchFamily="34" charset="0"/>
                <a:hlinkClick r:id="rId4" action="ppaction://hlinksldjump"/>
              </a:rPr>
              <a:t> </a:t>
            </a:r>
            <a:r>
              <a:rPr lang="es-MX" sz="1100" dirty="0" smtClean="0">
                <a:solidFill>
                  <a:srgbClr val="008080"/>
                </a:solidFill>
                <a:latin typeface="Arial" panose="020B0604020202020204" pitchFamily="34" charset="0"/>
                <a:ea typeface="Helvetica Neue"/>
                <a:cs typeface="Arial" panose="020B0604020202020204" pitchFamily="34" charset="0"/>
                <a:hlinkClick r:id="rId4" action="ppaction://hlinksldjump"/>
              </a:rPr>
              <a:t>Torres</a:t>
            </a:r>
            <a:endParaRPr lang="es-MX" sz="1100" dirty="0" smtClean="0">
              <a:solidFill>
                <a:srgbClr val="008080"/>
              </a:solidFill>
              <a:latin typeface="Arial" panose="020B0604020202020204" pitchFamily="34" charset="0"/>
              <a:ea typeface="Helvetica Neue"/>
              <a:cs typeface="Arial" panose="020B0604020202020204" pitchFamily="34" charset="0"/>
            </a:endParaRPr>
          </a:p>
          <a:p>
            <a:r>
              <a:rPr lang="es-MX" sz="1100" b="1" dirty="0" smtClean="0">
                <a:solidFill>
                  <a:srgbClr val="008080"/>
                </a:solidFill>
                <a:latin typeface="Arial" pitchFamily="34" charset="0"/>
                <a:cs typeface="Arial" pitchFamily="34" charset="0"/>
                <a:hlinkClick r:id="rId5" action="ppaction://hlinksldjump"/>
              </a:rPr>
              <a:t>Matemáticas discretas Edward R. </a:t>
            </a:r>
            <a:r>
              <a:rPr lang="es-MX" sz="1100" b="1" dirty="0" err="1" smtClean="0">
                <a:solidFill>
                  <a:srgbClr val="008080"/>
                </a:solidFill>
                <a:latin typeface="Arial" pitchFamily="34" charset="0"/>
                <a:cs typeface="Arial" pitchFamily="34" charset="0"/>
                <a:hlinkClick r:id="rId5" action="ppaction://hlinksldjump"/>
              </a:rPr>
              <a:t>Scheinerman</a:t>
            </a:r>
            <a:r>
              <a:rPr lang="es-MX" sz="1100" b="1" dirty="0" smtClean="0">
                <a:solidFill>
                  <a:srgbClr val="008080"/>
                </a:solidFill>
                <a:latin typeface="Arial" pitchFamily="34" charset="0"/>
                <a:cs typeface="Arial" pitchFamily="34" charset="0"/>
                <a:hlinkClick r:id="rId5" action="ppaction://hlinksldjump"/>
              </a:rPr>
              <a:t> ; traducción Virgilio </a:t>
            </a:r>
            <a:r>
              <a:rPr lang="es-MX" sz="1100" b="1" dirty="0" err="1" smtClean="0">
                <a:solidFill>
                  <a:srgbClr val="008080"/>
                </a:solidFill>
                <a:latin typeface="Arial" pitchFamily="34" charset="0"/>
                <a:cs typeface="Arial" pitchFamily="34" charset="0"/>
                <a:hlinkClick r:id="rId5" action="ppaction://hlinksldjump"/>
              </a:rPr>
              <a:t>Gonzalez</a:t>
            </a:r>
            <a:r>
              <a:rPr lang="es-MX" sz="1100" b="1" dirty="0" smtClean="0">
                <a:solidFill>
                  <a:srgbClr val="008080"/>
                </a:solidFill>
                <a:latin typeface="Arial" pitchFamily="34" charset="0"/>
                <a:cs typeface="Arial" pitchFamily="34" charset="0"/>
                <a:hlinkClick r:id="rId5" action="ppaction://hlinksldjump"/>
              </a:rPr>
              <a:t> Pozo</a:t>
            </a:r>
            <a:endParaRPr lang="es-MX" sz="1100" b="1" dirty="0" smtClean="0">
              <a:solidFill>
                <a:srgbClr val="008080"/>
              </a:solidFill>
              <a:latin typeface="Arial" pitchFamily="34" charset="0"/>
              <a:cs typeface="Arial" pitchFamily="34" charset="0"/>
            </a:endParaRPr>
          </a:p>
          <a:p>
            <a:endParaRPr lang="es-MX" sz="1100" b="1" dirty="0">
              <a:solidFill>
                <a:srgbClr val="00808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Rectángulo 10"/>
          <p:cNvSpPr/>
          <p:nvPr/>
        </p:nvSpPr>
        <p:spPr>
          <a:xfrm>
            <a:off x="396240" y="4099772"/>
            <a:ext cx="6096000" cy="261610"/>
          </a:xfrm>
          <a:prstGeom prst="rect">
            <a:avLst/>
          </a:prstGeom>
        </p:spPr>
        <p:txBody>
          <a:bodyPr>
            <a:spAutoFit/>
          </a:bodyPr>
          <a:lstStyle/>
          <a:p>
            <a:pPr fontAlgn="base">
              <a:spcAft>
                <a:spcPts val="0"/>
              </a:spcAft>
            </a:pPr>
            <a:r>
              <a:rPr lang="es-MX" sz="1100" b="1" u="sng" dirty="0">
                <a:solidFill>
                  <a:srgbClr val="008080"/>
                </a:solidFill>
                <a:latin typeface="Arial" panose="020B0604020202020204" pitchFamily="34" charset="0"/>
                <a:ea typeface="Times New Roman" panose="02020603050405020304" pitchFamily="18" charset="0"/>
                <a:cs typeface="Arial" panose="020B0604020202020204" pitchFamily="34" charset="0"/>
                <a:hlinkClick r:id="rId6" tooltip="Lógica y matemática : para ciencias de la computación / Fidel Barboza Gutiérrez"/>
              </a:rPr>
              <a:t>Lógica y matemática : para ciencias de la computación / </a:t>
            </a:r>
            <a:r>
              <a:rPr lang="es-MX" sz="1100" dirty="0">
                <a:solidFill>
                  <a:srgbClr val="008080"/>
                </a:solidFill>
                <a:latin typeface="Arial" panose="020B0604020202020204" pitchFamily="34" charset="0"/>
                <a:ea typeface="Times New Roman" panose="02020603050405020304" pitchFamily="18" charset="0"/>
                <a:cs typeface="Arial" panose="020B0604020202020204" pitchFamily="34" charset="0"/>
                <a:hlinkClick r:id="rId6" tooltip="Lógica y matemática : para ciencias de la computación / Fidel Barboza Gutiérrez"/>
              </a:rPr>
              <a:t>Fidel</a:t>
            </a:r>
            <a:r>
              <a:rPr lang="es-MX" sz="1100" b="1" u="sng" dirty="0">
                <a:solidFill>
                  <a:srgbClr val="008080"/>
                </a:solidFill>
                <a:latin typeface="Arial" panose="020B0604020202020204" pitchFamily="34" charset="0"/>
                <a:ea typeface="Times New Roman" panose="02020603050405020304" pitchFamily="18" charset="0"/>
                <a:cs typeface="Arial" panose="020B0604020202020204" pitchFamily="34" charset="0"/>
                <a:hlinkClick r:id="rId6" tooltip="Lógica y matemática : para ciencias de la computación / Fidel Barboza Gutiérrez"/>
              </a:rPr>
              <a:t> </a:t>
            </a:r>
            <a:r>
              <a:rPr lang="es-MX" sz="1100" dirty="0">
                <a:solidFill>
                  <a:srgbClr val="008080"/>
                </a:solidFill>
                <a:latin typeface="Arial" panose="020B0604020202020204" pitchFamily="34" charset="0"/>
                <a:ea typeface="Times New Roman" panose="02020603050405020304" pitchFamily="18" charset="0"/>
                <a:cs typeface="Arial" panose="020B0604020202020204" pitchFamily="34" charset="0"/>
                <a:hlinkClick r:id="rId6" tooltip="Lógica y matemática : para ciencias de la computación / Fidel Barboza Gutiérrez"/>
              </a:rPr>
              <a:t>Barboza</a:t>
            </a:r>
            <a:r>
              <a:rPr lang="es-MX" sz="1100" b="1" u="sng" dirty="0">
                <a:solidFill>
                  <a:srgbClr val="008080"/>
                </a:solidFill>
                <a:latin typeface="Arial" panose="020B0604020202020204" pitchFamily="34" charset="0"/>
                <a:ea typeface="Times New Roman" panose="02020603050405020304" pitchFamily="18" charset="0"/>
                <a:cs typeface="Arial" panose="020B0604020202020204" pitchFamily="34" charset="0"/>
                <a:hlinkClick r:id="rId6" tooltip="Lógica y matemática : para ciencias de la computación / Fidel Barboza Gutiérrez"/>
              </a:rPr>
              <a:t> Gutiérrez</a:t>
            </a:r>
            <a:endParaRPr lang="es-MX" sz="1100" b="1" dirty="0">
              <a:solidFill>
                <a:srgbClr val="00808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ángulo 11"/>
          <p:cNvSpPr/>
          <p:nvPr/>
        </p:nvSpPr>
        <p:spPr>
          <a:xfrm>
            <a:off x="396240" y="4598619"/>
            <a:ext cx="3801041" cy="261610"/>
          </a:xfrm>
          <a:prstGeom prst="rect">
            <a:avLst/>
          </a:prstGeom>
        </p:spPr>
        <p:txBody>
          <a:bodyPr wrap="none">
            <a:spAutoFit/>
          </a:bodyPr>
          <a:lstStyle/>
          <a:p>
            <a:r>
              <a:rPr lang="es-MX" sz="1100" dirty="0" smtClean="0">
                <a:solidFill>
                  <a:srgbClr val="008080"/>
                </a:solidFill>
                <a:latin typeface="Arial" panose="020B0604020202020204" pitchFamily="34" charset="0"/>
                <a:ea typeface="Calibri" panose="020F0502020204030204" pitchFamily="34" charset="0"/>
                <a:cs typeface="Arial" panose="020B0604020202020204" pitchFamily="34" charset="0"/>
                <a:hlinkClick r:id="rId7" action="ppaction://hlinksldjump"/>
              </a:rPr>
              <a:t>lógica </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7" action="ppaction://hlinksldjump"/>
              </a:rPr>
              <a:t>simbólica </a:t>
            </a:r>
            <a:r>
              <a:rPr lang="es-MX" sz="11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7" action="ppaction://hlinksldjump"/>
              </a:rPr>
              <a:t>para</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7" action="ppaction://hlinksldjump"/>
              </a:rPr>
              <a:t> informáticos / Pascual Julián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7" action="ppaction://hlinksldjump"/>
              </a:rPr>
              <a:t>Iranzo</a:t>
            </a:r>
            <a:endParaRPr lang="es-MX" sz="1100" dirty="0">
              <a:solidFill>
                <a:srgbClr val="008080"/>
              </a:solidFill>
              <a:latin typeface="Arial" panose="020B0604020202020204" pitchFamily="34" charset="0"/>
              <a:cs typeface="Arial" panose="020B0604020202020204" pitchFamily="34" charset="0"/>
            </a:endParaRPr>
          </a:p>
        </p:txBody>
      </p:sp>
      <p:sp>
        <p:nvSpPr>
          <p:cNvPr id="13" name="Rectángulo 12"/>
          <p:cNvSpPr/>
          <p:nvPr/>
        </p:nvSpPr>
        <p:spPr>
          <a:xfrm>
            <a:off x="396240" y="3648042"/>
            <a:ext cx="6096000" cy="454612"/>
          </a:xfrm>
          <a:prstGeom prst="rect">
            <a:avLst/>
          </a:prstGeom>
        </p:spPr>
        <p:txBody>
          <a:bodyPr>
            <a:spAutoFit/>
          </a:bodyPr>
          <a:lstStyle/>
          <a:p>
            <a:pPr>
              <a:lnSpc>
                <a:spcPct val="107000"/>
              </a:lnSpc>
              <a:spcAft>
                <a:spcPts val="800"/>
              </a:spcAft>
            </a:pPr>
            <a:r>
              <a:rPr lang="es-MX" sz="11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8" action="ppaction://hlinksldjump"/>
              </a:rPr>
              <a:t>Estructuras de </a:t>
            </a:r>
            <a:r>
              <a:rPr lang="es-MX" sz="1100" b="1"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8" action="ppaction://hlinksldjump"/>
              </a:rPr>
              <a:t>matematicas</a:t>
            </a:r>
            <a:r>
              <a:rPr lang="es-MX" sz="11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8" action="ppaction://hlinksldjump"/>
              </a:rPr>
              <a:t> discretas para la </a:t>
            </a:r>
            <a:r>
              <a:rPr lang="es-MX" sz="1100" b="1"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8" action="ppaction://hlinksldjump"/>
              </a:rPr>
              <a:t>computacion</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8" action="ppaction://hlinksldjump"/>
              </a:rPr>
              <a:t> / Bernard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8" action="ppaction://hlinksldjump"/>
              </a:rPr>
              <a:t>Kolman</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8" action="ppaction://hlinksldjump"/>
              </a:rPr>
              <a:t>, Robert C.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8" action="ppaction://hlinksldjump"/>
              </a:rPr>
              <a:t>Busby</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8" action="ppaction://hlinksldjump"/>
              </a:rPr>
              <a:t>, Sharon Ross ;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8" action="ppaction://hlinksldjump"/>
              </a:rPr>
              <a:t>tr</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8" action="ppaction://hlinksldjump"/>
              </a:rPr>
              <a:t>. Oscar Alfredo Palmas Velasco</a:t>
            </a:r>
            <a:endParaRPr lang="es-MX" sz="1100" dirty="0">
              <a:solidFill>
                <a:srgbClr val="00808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ángulo 13"/>
          <p:cNvSpPr/>
          <p:nvPr/>
        </p:nvSpPr>
        <p:spPr>
          <a:xfrm>
            <a:off x="396240" y="2864112"/>
            <a:ext cx="6096000" cy="816890"/>
          </a:xfrm>
          <a:prstGeom prst="rect">
            <a:avLst/>
          </a:prstGeom>
        </p:spPr>
        <p:txBody>
          <a:bodyPr>
            <a:spAutoFit/>
          </a:bodyPr>
          <a:lstStyle/>
          <a:p>
            <a:pPr marL="457200" fontAlgn="base">
              <a:lnSpc>
                <a:spcPct val="107000"/>
              </a:lnSpc>
              <a:spcAft>
                <a:spcPts val="0"/>
              </a:spcAft>
            </a:pPr>
            <a:r>
              <a:rPr lang="es-MX" sz="1100" dirty="0">
                <a:solidFill>
                  <a:srgbClr val="008080"/>
                </a:solidFill>
                <a:latin typeface="Helvetica" panose="020B0604020202020204" pitchFamily="34" charset="0"/>
                <a:ea typeface="Times New Roman" panose="02020603050405020304" pitchFamily="18" charset="0"/>
                <a:cs typeface="Times New Roman" panose="02020603050405020304" pitchFamily="18" charset="0"/>
              </a:rPr>
              <a:t> </a:t>
            </a:r>
            <a:endParaRPr lang="es-MX" sz="1100" dirty="0">
              <a:solidFill>
                <a:srgbClr val="00808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Aplicaciones </a:t>
            </a:r>
            <a:r>
              <a:rPr lang="es-MX" sz="11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de</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 la </a:t>
            </a:r>
            <a:r>
              <a:rPr lang="es-MX" sz="1100" b="1"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teoria</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 </a:t>
            </a:r>
            <a:r>
              <a:rPr lang="es-MX" sz="11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de</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 </a:t>
            </a:r>
            <a:r>
              <a:rPr lang="es-MX" sz="11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graficas</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 / tesis que para obtener el título </a:t>
            </a:r>
            <a:r>
              <a:rPr lang="es-MX" sz="11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de</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 Licenciado en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Matematicas</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 Aplicadas y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Computacion</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 presenta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Cathya</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Hernandez</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Bohne</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 ; asesor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Maria</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 del Carmen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Gonzalez</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9" action="ppaction://hlinksldjump"/>
              </a:rPr>
              <a:t>Videgaray</a:t>
            </a:r>
            <a:endParaRPr lang="es-MX" sz="1100" dirty="0">
              <a:solidFill>
                <a:srgbClr val="00808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ángulo 14"/>
          <p:cNvSpPr/>
          <p:nvPr/>
        </p:nvSpPr>
        <p:spPr>
          <a:xfrm>
            <a:off x="396240" y="2651223"/>
            <a:ext cx="6096000" cy="454612"/>
          </a:xfrm>
          <a:prstGeom prst="rect">
            <a:avLst/>
          </a:prstGeom>
        </p:spPr>
        <p:txBody>
          <a:bodyPr>
            <a:spAutoFit/>
          </a:bodyPr>
          <a:lstStyle/>
          <a:p>
            <a:pPr fontAlgn="base">
              <a:lnSpc>
                <a:spcPct val="107000"/>
              </a:lnSpc>
              <a:spcAft>
                <a:spcPts val="0"/>
              </a:spcAft>
            </a:pP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Introduccion</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 a </a:t>
            </a:r>
            <a:r>
              <a:rPr lang="es-MX" sz="11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la</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 </a:t>
            </a:r>
            <a:r>
              <a:rPr lang="es-MX" sz="1100" b="1"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teoria</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 </a:t>
            </a:r>
            <a:r>
              <a:rPr lang="es-MX" sz="11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de</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 </a:t>
            </a:r>
            <a:r>
              <a:rPr lang="es-MX" sz="1100" b="1" dirty="0">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la</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 </a:t>
            </a:r>
            <a:r>
              <a:rPr lang="es-MX" sz="1100" b="1"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computabilidad</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 / Domingo Gallardo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Lopez</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 Pilar Arques Corrales, Ignacio </a:t>
            </a:r>
            <a:r>
              <a:rPr lang="es-MX" sz="1100" dirty="0" err="1">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Lesta</a:t>
            </a:r>
            <a:r>
              <a:rPr lang="es-MX" sz="1100" dirty="0">
                <a:solidFill>
                  <a:srgbClr val="008080"/>
                </a:solidFill>
                <a:latin typeface="Arial" panose="020B0604020202020204" pitchFamily="34" charset="0"/>
                <a:ea typeface="Calibri" panose="020F0502020204030204" pitchFamily="34" charset="0"/>
                <a:cs typeface="Arial" panose="020B0604020202020204" pitchFamily="34" charset="0"/>
                <a:hlinkClick r:id="rId10" action="ppaction://hlinksldjump"/>
              </a:rPr>
              <a:t> Pelayo</a:t>
            </a:r>
            <a:endParaRPr lang="es-MX" sz="1100" dirty="0">
              <a:solidFill>
                <a:srgbClr val="00808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15 Flecha derecha"/>
          <p:cNvSpPr/>
          <p:nvPr/>
        </p:nvSpPr>
        <p:spPr>
          <a:xfrm>
            <a:off x="10162903" y="-13063"/>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hlinkClick r:id="rId11" action="ppaction://hlinksldjump"/>
              </a:rPr>
              <a:t>inicio</a:t>
            </a:r>
            <a:endParaRPr lang="es-MX" dirty="0"/>
          </a:p>
        </p:txBody>
      </p:sp>
    </p:spTree>
    <p:extLst>
      <p:ext uri="{BB962C8B-B14F-4D97-AF65-F5344CB8AC3E}">
        <p14:creationId xmlns:p14="http://schemas.microsoft.com/office/powerpoint/2010/main" xmlns="" val="334110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facultad de ciencias unam"/>
          <p:cNvPicPr>
            <a:picLocks noChangeAspect="1" noChangeArrowheads="1"/>
          </p:cNvPicPr>
          <p:nvPr/>
        </p:nvPicPr>
        <p:blipFill>
          <a:blip r:embed="rId2">
            <a:lum bright="70000" contrast="-70000"/>
          </a:blip>
          <a:srcRect/>
          <a:stretch>
            <a:fillRect/>
          </a:stretch>
        </p:blipFill>
        <p:spPr bwMode="auto">
          <a:xfrm>
            <a:off x="953589" y="353319"/>
            <a:ext cx="1946366" cy="1932681"/>
          </a:xfrm>
          <a:prstGeom prst="rect">
            <a:avLst/>
          </a:prstGeom>
          <a:noFill/>
        </p:spPr>
      </p:pic>
      <p:pic>
        <p:nvPicPr>
          <p:cNvPr id="1028" name="Picture 4" descr="Resultado de imagen para facultad de ciencias unam"/>
          <p:cNvPicPr>
            <a:picLocks noChangeAspect="1" noChangeArrowheads="1"/>
          </p:cNvPicPr>
          <p:nvPr/>
        </p:nvPicPr>
        <p:blipFill>
          <a:blip r:embed="rId3"/>
          <a:srcRect/>
          <a:stretch>
            <a:fillRect/>
          </a:stretch>
        </p:blipFill>
        <p:spPr bwMode="auto">
          <a:xfrm>
            <a:off x="8138160" y="5212080"/>
            <a:ext cx="3674926" cy="1645920"/>
          </a:xfrm>
          <a:prstGeom prst="rect">
            <a:avLst/>
          </a:prstGeom>
          <a:noFill/>
        </p:spPr>
      </p:pic>
      <p:sp>
        <p:nvSpPr>
          <p:cNvPr id="4" name="3 CuadroTexto"/>
          <p:cNvSpPr txBox="1"/>
          <p:nvPr/>
        </p:nvSpPr>
        <p:spPr>
          <a:xfrm>
            <a:off x="3174274" y="901337"/>
            <a:ext cx="7106195" cy="830997"/>
          </a:xfrm>
          <a:prstGeom prst="rect">
            <a:avLst/>
          </a:prstGeom>
          <a:noFill/>
        </p:spPr>
        <p:txBody>
          <a:bodyPr wrap="square" rtlCol="0">
            <a:spAutoFit/>
          </a:bodyPr>
          <a:lstStyle/>
          <a:p>
            <a:r>
              <a:rPr lang="es-MX" sz="4800" b="1" dirty="0" smtClean="0">
                <a:solidFill>
                  <a:schemeClr val="bg1"/>
                </a:solidFill>
              </a:rPr>
              <a:t>Facultad de ciencias </a:t>
            </a:r>
            <a:endParaRPr lang="es-MX" sz="4800" b="1" dirty="0">
              <a:solidFill>
                <a:schemeClr val="bg1"/>
              </a:solidFill>
            </a:endParaRPr>
          </a:p>
        </p:txBody>
      </p:sp>
      <p:sp>
        <p:nvSpPr>
          <p:cNvPr id="5" name="4 Rectángulo"/>
          <p:cNvSpPr/>
          <p:nvPr/>
        </p:nvSpPr>
        <p:spPr>
          <a:xfrm>
            <a:off x="435429" y="2322063"/>
            <a:ext cx="11046822" cy="2862322"/>
          </a:xfrm>
          <a:prstGeom prst="rect">
            <a:avLst/>
          </a:prstGeom>
        </p:spPr>
        <p:txBody>
          <a:bodyPr wrap="square">
            <a:spAutoFit/>
          </a:bodyPr>
          <a:lstStyle/>
          <a:p>
            <a:pPr marL="342900" indent="-342900" algn="just"/>
            <a:r>
              <a:rPr lang="es-MX" sz="1600" dirty="0" smtClean="0">
                <a:solidFill>
                  <a:schemeClr val="tx2"/>
                </a:solidFill>
                <a:latin typeface="Arial" pitchFamily="34" charset="0"/>
                <a:cs typeface="Arial" pitchFamily="34" charset="0"/>
                <a:hlinkClick r:id="rId4" action="ppaction://hlinksldjump"/>
              </a:rPr>
              <a:t>Matemáticas discretas con aplicación a las ciencias de la computación .</a:t>
            </a:r>
            <a:endParaRPr lang="es-MX" sz="1600" dirty="0" smtClean="0">
              <a:solidFill>
                <a:schemeClr val="tx2"/>
              </a:solidFill>
              <a:latin typeface="Arial" pitchFamily="34" charset="0"/>
              <a:cs typeface="Arial" pitchFamily="34" charset="0"/>
            </a:endParaRPr>
          </a:p>
          <a:p>
            <a:pPr marL="342900" indent="-342900" algn="just"/>
            <a:r>
              <a:rPr lang="es-MX" sz="1600" dirty="0" smtClean="0">
                <a:solidFill>
                  <a:schemeClr val="tx2"/>
                </a:solidFill>
                <a:latin typeface="Arial" pitchFamily="34" charset="0"/>
                <a:cs typeface="Arial" pitchFamily="34" charset="0"/>
                <a:hlinkClick r:id="rId5" action="ppaction://hlinksldjump"/>
              </a:rPr>
              <a:t>Matemática discreta y sus aplicaciones / Kenneth H. Rosen ; </a:t>
            </a:r>
            <a:r>
              <a:rPr lang="es-MX" sz="1600" dirty="0" err="1" smtClean="0">
                <a:solidFill>
                  <a:schemeClr val="tx2"/>
                </a:solidFill>
                <a:latin typeface="Arial" pitchFamily="34" charset="0"/>
                <a:cs typeface="Arial" pitchFamily="34" charset="0"/>
                <a:hlinkClick r:id="rId5" action="ppaction://hlinksldjump"/>
              </a:rPr>
              <a:t>tr</a:t>
            </a:r>
            <a:r>
              <a:rPr lang="es-MX" sz="1600" dirty="0" smtClean="0">
                <a:solidFill>
                  <a:schemeClr val="tx2"/>
                </a:solidFill>
                <a:latin typeface="Arial" pitchFamily="34" charset="0"/>
                <a:cs typeface="Arial" pitchFamily="34" charset="0"/>
                <a:hlinkClick r:id="rId5" action="ppaction://hlinksldjump"/>
              </a:rPr>
              <a:t>., José Manuel Pérez Morales ... [y otros.] </a:t>
            </a:r>
            <a:endParaRPr lang="es-MX" sz="1600" dirty="0" smtClean="0">
              <a:solidFill>
                <a:schemeClr val="tx2"/>
              </a:solidFill>
              <a:latin typeface="Arial" pitchFamily="34" charset="0"/>
              <a:cs typeface="Arial" pitchFamily="34" charset="0"/>
            </a:endParaRPr>
          </a:p>
          <a:p>
            <a:pPr marL="342900" indent="-342900" algn="just"/>
            <a:r>
              <a:rPr lang="en-US" sz="1600" dirty="0" smtClean="0">
                <a:solidFill>
                  <a:schemeClr val="tx2"/>
                </a:solidFill>
                <a:latin typeface="Arial" pitchFamily="34" charset="0"/>
                <a:cs typeface="Arial" pitchFamily="34" charset="0"/>
                <a:hlinkClick r:id="rId6" action="ppaction://hlinksldjump"/>
              </a:rPr>
              <a:t>Introductory discrete mathematics / V.K. </a:t>
            </a:r>
            <a:r>
              <a:rPr lang="en-US" sz="1600" dirty="0" err="1" smtClean="0">
                <a:solidFill>
                  <a:schemeClr val="tx2"/>
                </a:solidFill>
                <a:latin typeface="Arial" pitchFamily="34" charset="0"/>
                <a:cs typeface="Arial" pitchFamily="34" charset="0"/>
                <a:hlinkClick r:id="rId6" action="ppaction://hlinksldjump"/>
              </a:rPr>
              <a:t>Balakrishnan</a:t>
            </a:r>
            <a:r>
              <a:rPr lang="en-US" sz="1600" dirty="0" smtClean="0">
                <a:solidFill>
                  <a:schemeClr val="tx2"/>
                </a:solidFill>
                <a:latin typeface="Arial" pitchFamily="34" charset="0"/>
                <a:cs typeface="Arial" pitchFamily="34" charset="0"/>
                <a:hlinkClick r:id="rId6" action="ppaction://hlinksldjump"/>
              </a:rPr>
              <a:t> </a:t>
            </a:r>
            <a:endParaRPr lang="en-US" sz="1600" dirty="0" smtClean="0">
              <a:solidFill>
                <a:schemeClr val="tx2"/>
              </a:solidFill>
              <a:latin typeface="Arial" pitchFamily="34" charset="0"/>
              <a:cs typeface="Arial" pitchFamily="34" charset="0"/>
            </a:endParaRPr>
          </a:p>
          <a:p>
            <a:pPr marL="342900" indent="-342900" algn="just"/>
            <a:r>
              <a:rPr lang="es-MX" sz="1600" dirty="0" smtClean="0">
                <a:solidFill>
                  <a:schemeClr val="tx2"/>
                </a:solidFill>
                <a:latin typeface="Arial" pitchFamily="34" charset="0"/>
                <a:cs typeface="Arial" pitchFamily="34" charset="0"/>
                <a:hlinkClick r:id="rId7" action="ppaction://hlinksldjump"/>
              </a:rPr>
              <a:t>Matemáticas discretas con teoría de gráficas y combinatoria / T. </a:t>
            </a:r>
            <a:r>
              <a:rPr lang="es-MX" sz="1600" dirty="0" err="1" smtClean="0">
                <a:solidFill>
                  <a:schemeClr val="tx2"/>
                </a:solidFill>
                <a:latin typeface="Arial" pitchFamily="34" charset="0"/>
                <a:cs typeface="Arial" pitchFamily="34" charset="0"/>
                <a:hlinkClick r:id="rId7" action="ppaction://hlinksldjump"/>
              </a:rPr>
              <a:t>Veerarajan</a:t>
            </a:r>
            <a:r>
              <a:rPr lang="es-MX" sz="1600" dirty="0" smtClean="0">
                <a:solidFill>
                  <a:schemeClr val="tx2"/>
                </a:solidFill>
                <a:latin typeface="Arial" pitchFamily="34" charset="0"/>
                <a:cs typeface="Arial" pitchFamily="34" charset="0"/>
                <a:hlinkClick r:id="rId7" action="ppaction://hlinksldjump"/>
              </a:rPr>
              <a:t> ; traducción, Gabriel Nagore C.</a:t>
            </a:r>
            <a:endParaRPr lang="es-MX" sz="1600" dirty="0" smtClean="0">
              <a:solidFill>
                <a:schemeClr val="tx2"/>
              </a:solidFill>
              <a:latin typeface="Arial" pitchFamily="34" charset="0"/>
              <a:cs typeface="Arial" pitchFamily="34" charset="0"/>
            </a:endParaRPr>
          </a:p>
          <a:p>
            <a:pPr marL="342900" indent="-342900" algn="just"/>
            <a:r>
              <a:rPr lang="es-MX" sz="1600" dirty="0" err="1" smtClean="0">
                <a:solidFill>
                  <a:schemeClr val="tx2"/>
                </a:solidFill>
                <a:latin typeface="Arial" pitchFamily="34" charset="0"/>
                <a:cs typeface="Arial" pitchFamily="34" charset="0"/>
                <a:hlinkClick r:id="rId8" action="ppaction://hlinksldjump"/>
              </a:rPr>
              <a:t>Logica</a:t>
            </a:r>
            <a:r>
              <a:rPr lang="es-MX" sz="1600" dirty="0" smtClean="0">
                <a:solidFill>
                  <a:schemeClr val="tx2"/>
                </a:solidFill>
                <a:latin typeface="Arial" pitchFamily="34" charset="0"/>
                <a:cs typeface="Arial" pitchFamily="34" charset="0"/>
                <a:hlinkClick r:id="rId8" action="ppaction://hlinksldjump"/>
              </a:rPr>
              <a:t> </a:t>
            </a:r>
            <a:r>
              <a:rPr lang="es-MX" sz="1600" dirty="0" err="1" smtClean="0">
                <a:solidFill>
                  <a:schemeClr val="tx2"/>
                </a:solidFill>
                <a:latin typeface="Arial" pitchFamily="34" charset="0"/>
                <a:cs typeface="Arial" pitchFamily="34" charset="0"/>
                <a:hlinkClick r:id="rId8" action="ppaction://hlinksldjump"/>
              </a:rPr>
              <a:t>matematica</a:t>
            </a:r>
            <a:r>
              <a:rPr lang="es-MX" sz="1600" dirty="0" smtClean="0">
                <a:solidFill>
                  <a:schemeClr val="tx2"/>
                </a:solidFill>
                <a:latin typeface="Arial" pitchFamily="34" charset="0"/>
                <a:cs typeface="Arial" pitchFamily="34" charset="0"/>
                <a:hlinkClick r:id="rId8" action="ppaction://hlinksldjump"/>
              </a:rPr>
              <a:t> para ciencias de la </a:t>
            </a:r>
            <a:r>
              <a:rPr lang="es-MX" sz="1600" dirty="0" err="1" smtClean="0">
                <a:solidFill>
                  <a:schemeClr val="tx2"/>
                </a:solidFill>
                <a:latin typeface="Arial" pitchFamily="34" charset="0"/>
                <a:cs typeface="Arial" pitchFamily="34" charset="0"/>
                <a:hlinkClick r:id="rId8" action="ppaction://hlinksldjump"/>
              </a:rPr>
              <a:t>computacion</a:t>
            </a:r>
            <a:r>
              <a:rPr lang="es-MX" sz="1600" dirty="0" smtClean="0">
                <a:solidFill>
                  <a:schemeClr val="tx2"/>
                </a:solidFill>
                <a:latin typeface="Arial" pitchFamily="34" charset="0"/>
                <a:cs typeface="Arial" pitchFamily="34" charset="0"/>
                <a:hlinkClick r:id="rId8" action="ppaction://hlinksldjump"/>
              </a:rPr>
              <a:t> /Fidel </a:t>
            </a:r>
            <a:r>
              <a:rPr lang="es-MX" sz="1600" dirty="0" err="1" smtClean="0">
                <a:solidFill>
                  <a:schemeClr val="tx2"/>
                </a:solidFill>
                <a:latin typeface="Arial" pitchFamily="34" charset="0"/>
                <a:cs typeface="Arial" pitchFamily="34" charset="0"/>
                <a:hlinkClick r:id="rId8" action="ppaction://hlinksldjump"/>
              </a:rPr>
              <a:t>Barboza</a:t>
            </a:r>
            <a:endParaRPr lang="es-MX" sz="1600" dirty="0" smtClean="0">
              <a:solidFill>
                <a:schemeClr val="tx2"/>
              </a:solidFill>
              <a:latin typeface="Arial" pitchFamily="34" charset="0"/>
              <a:cs typeface="Arial" pitchFamily="34" charset="0"/>
            </a:endParaRPr>
          </a:p>
          <a:p>
            <a:pPr marL="342900" indent="-342900" algn="just"/>
            <a:r>
              <a:rPr lang="es-MX" sz="1600" dirty="0" smtClean="0">
                <a:solidFill>
                  <a:schemeClr val="tx2"/>
                </a:solidFill>
                <a:latin typeface="Arial" pitchFamily="34" charset="0"/>
                <a:cs typeface="Arial" pitchFamily="34" charset="0"/>
                <a:hlinkClick r:id="rId9" action="ppaction://hlinksldjump"/>
              </a:rPr>
              <a:t>Estructuras de </a:t>
            </a:r>
            <a:r>
              <a:rPr lang="es-MX" sz="1600" dirty="0" err="1" smtClean="0">
                <a:solidFill>
                  <a:schemeClr val="tx2"/>
                </a:solidFill>
                <a:latin typeface="Arial" pitchFamily="34" charset="0"/>
                <a:cs typeface="Arial" pitchFamily="34" charset="0"/>
                <a:hlinkClick r:id="rId9" action="ppaction://hlinksldjump"/>
              </a:rPr>
              <a:t>matematicas</a:t>
            </a:r>
            <a:r>
              <a:rPr lang="es-MX" sz="1600" dirty="0" smtClean="0">
                <a:solidFill>
                  <a:schemeClr val="tx2"/>
                </a:solidFill>
                <a:latin typeface="Arial" pitchFamily="34" charset="0"/>
                <a:cs typeface="Arial" pitchFamily="34" charset="0"/>
                <a:hlinkClick r:id="rId9" action="ppaction://hlinksldjump"/>
              </a:rPr>
              <a:t> discretas para la </a:t>
            </a:r>
            <a:r>
              <a:rPr lang="es-MX" sz="1600" dirty="0" err="1" smtClean="0">
                <a:solidFill>
                  <a:schemeClr val="tx2"/>
                </a:solidFill>
                <a:latin typeface="Arial" pitchFamily="34" charset="0"/>
                <a:cs typeface="Arial" pitchFamily="34" charset="0"/>
                <a:hlinkClick r:id="rId9" action="ppaction://hlinksldjump"/>
              </a:rPr>
              <a:t>computacion</a:t>
            </a:r>
            <a:r>
              <a:rPr lang="es-MX" sz="1600" dirty="0" smtClean="0">
                <a:solidFill>
                  <a:schemeClr val="tx2"/>
                </a:solidFill>
                <a:latin typeface="Arial" pitchFamily="34" charset="0"/>
                <a:cs typeface="Arial" pitchFamily="34" charset="0"/>
                <a:hlinkClick r:id="rId9" action="ppaction://hlinksldjump"/>
              </a:rPr>
              <a:t> / Bernard </a:t>
            </a:r>
            <a:r>
              <a:rPr lang="es-MX" sz="1600" dirty="0" err="1" smtClean="0">
                <a:solidFill>
                  <a:schemeClr val="tx2"/>
                </a:solidFill>
                <a:latin typeface="Arial" pitchFamily="34" charset="0"/>
                <a:cs typeface="Arial" pitchFamily="34" charset="0"/>
                <a:hlinkClick r:id="rId9" action="ppaction://hlinksldjump"/>
              </a:rPr>
              <a:t>Kolman</a:t>
            </a:r>
            <a:r>
              <a:rPr lang="es-MX" sz="1600" dirty="0" smtClean="0">
                <a:solidFill>
                  <a:schemeClr val="tx2"/>
                </a:solidFill>
                <a:latin typeface="Arial" pitchFamily="34" charset="0"/>
                <a:cs typeface="Arial" pitchFamily="34" charset="0"/>
                <a:hlinkClick r:id="rId9" action="ppaction://hlinksldjump"/>
              </a:rPr>
              <a:t>, Robert C. </a:t>
            </a:r>
            <a:r>
              <a:rPr lang="es-MX" sz="1600" dirty="0" err="1" smtClean="0">
                <a:solidFill>
                  <a:schemeClr val="tx2"/>
                </a:solidFill>
                <a:latin typeface="Arial" pitchFamily="34" charset="0"/>
                <a:cs typeface="Arial" pitchFamily="34" charset="0"/>
                <a:hlinkClick r:id="rId9" action="ppaction://hlinksldjump"/>
              </a:rPr>
              <a:t>Busby</a:t>
            </a:r>
            <a:r>
              <a:rPr lang="es-MX" sz="1600" dirty="0" smtClean="0">
                <a:solidFill>
                  <a:schemeClr val="tx2"/>
                </a:solidFill>
                <a:latin typeface="Arial" pitchFamily="34" charset="0"/>
                <a:cs typeface="Arial" pitchFamily="34" charset="0"/>
                <a:hlinkClick r:id="rId9" action="ppaction://hlinksldjump"/>
              </a:rPr>
              <a:t>, Sharon Ross ; </a:t>
            </a:r>
            <a:r>
              <a:rPr lang="es-MX" sz="1600" dirty="0" err="1" smtClean="0">
                <a:solidFill>
                  <a:schemeClr val="tx2"/>
                </a:solidFill>
                <a:latin typeface="Arial" pitchFamily="34" charset="0"/>
                <a:cs typeface="Arial" pitchFamily="34" charset="0"/>
                <a:hlinkClick r:id="rId9" action="ppaction://hlinksldjump"/>
              </a:rPr>
              <a:t>tr</a:t>
            </a:r>
            <a:r>
              <a:rPr lang="es-MX" sz="1600" dirty="0" smtClean="0">
                <a:solidFill>
                  <a:schemeClr val="tx2"/>
                </a:solidFill>
                <a:latin typeface="Arial" pitchFamily="34" charset="0"/>
                <a:cs typeface="Arial" pitchFamily="34" charset="0"/>
                <a:hlinkClick r:id="rId9" action="ppaction://hlinksldjump"/>
              </a:rPr>
              <a:t>. Oscar Alfredo Palmas Velasco </a:t>
            </a:r>
            <a:endParaRPr lang="es-MX" sz="1600" dirty="0" smtClean="0">
              <a:solidFill>
                <a:schemeClr val="tx2"/>
              </a:solidFill>
              <a:latin typeface="Arial" pitchFamily="34" charset="0"/>
              <a:cs typeface="Arial" pitchFamily="34" charset="0"/>
            </a:endParaRPr>
          </a:p>
          <a:p>
            <a:pPr marL="342900" indent="-342900" algn="just"/>
            <a:r>
              <a:rPr lang="es-MX" sz="1600" dirty="0" err="1" smtClean="0">
                <a:solidFill>
                  <a:schemeClr val="tx2"/>
                </a:solidFill>
                <a:latin typeface="Arial" pitchFamily="34" charset="0"/>
                <a:cs typeface="Arial" pitchFamily="34" charset="0"/>
                <a:hlinkClick r:id="rId10" action="ppaction://hlinksldjump"/>
              </a:rPr>
              <a:t>Teoria</a:t>
            </a:r>
            <a:r>
              <a:rPr lang="es-MX" sz="1600" dirty="0" smtClean="0">
                <a:solidFill>
                  <a:schemeClr val="tx2"/>
                </a:solidFill>
                <a:latin typeface="Arial" pitchFamily="34" charset="0"/>
                <a:cs typeface="Arial" pitchFamily="34" charset="0"/>
                <a:hlinkClick r:id="rId10" action="ppaction://hlinksldjump"/>
              </a:rPr>
              <a:t> y problemas de </a:t>
            </a:r>
            <a:r>
              <a:rPr lang="es-MX" sz="1600" dirty="0" err="1" smtClean="0">
                <a:solidFill>
                  <a:schemeClr val="tx2"/>
                </a:solidFill>
                <a:latin typeface="Arial" pitchFamily="34" charset="0"/>
                <a:cs typeface="Arial" pitchFamily="34" charset="0"/>
                <a:hlinkClick r:id="rId10" action="ppaction://hlinksldjump"/>
              </a:rPr>
              <a:t>teoria</a:t>
            </a:r>
            <a:r>
              <a:rPr lang="es-MX" sz="1600" dirty="0" smtClean="0">
                <a:solidFill>
                  <a:schemeClr val="tx2"/>
                </a:solidFill>
                <a:latin typeface="Arial" pitchFamily="34" charset="0"/>
                <a:cs typeface="Arial" pitchFamily="34" charset="0"/>
                <a:hlinkClick r:id="rId10" action="ppaction://hlinksldjump"/>
              </a:rPr>
              <a:t> de conjuntos y temas afines / </a:t>
            </a:r>
            <a:r>
              <a:rPr lang="es-MX" sz="1600" dirty="0" err="1" smtClean="0">
                <a:solidFill>
                  <a:schemeClr val="tx2"/>
                </a:solidFill>
                <a:latin typeface="Arial" pitchFamily="34" charset="0"/>
                <a:cs typeface="Arial" pitchFamily="34" charset="0"/>
                <a:hlinkClick r:id="rId10" action="ppaction://hlinksldjump"/>
              </a:rPr>
              <a:t>Saymour</a:t>
            </a:r>
            <a:r>
              <a:rPr lang="es-MX" sz="1600" dirty="0" smtClean="0">
                <a:solidFill>
                  <a:schemeClr val="tx2"/>
                </a:solidFill>
                <a:latin typeface="Arial" pitchFamily="34" charset="0"/>
                <a:cs typeface="Arial" pitchFamily="34" charset="0"/>
                <a:hlinkClick r:id="rId10" action="ppaction://hlinksldjump"/>
              </a:rPr>
              <a:t> </a:t>
            </a:r>
            <a:r>
              <a:rPr lang="es-MX" sz="1600" dirty="0" err="1" smtClean="0">
                <a:solidFill>
                  <a:schemeClr val="tx2"/>
                </a:solidFill>
                <a:latin typeface="Arial" pitchFamily="34" charset="0"/>
                <a:cs typeface="Arial" pitchFamily="34" charset="0"/>
                <a:hlinkClick r:id="rId10" action="ppaction://hlinksldjump"/>
              </a:rPr>
              <a:t>Lipschutz</a:t>
            </a:r>
            <a:r>
              <a:rPr lang="es-MX" sz="1600" dirty="0" smtClean="0">
                <a:solidFill>
                  <a:schemeClr val="tx2"/>
                </a:solidFill>
                <a:latin typeface="Arial" pitchFamily="34" charset="0"/>
                <a:cs typeface="Arial" pitchFamily="34" charset="0"/>
                <a:hlinkClick r:id="rId10" action="ppaction://hlinksldjump"/>
              </a:rPr>
              <a:t> ; </a:t>
            </a:r>
            <a:r>
              <a:rPr lang="es-MX" sz="1600" dirty="0" err="1" smtClean="0">
                <a:solidFill>
                  <a:schemeClr val="tx2"/>
                </a:solidFill>
                <a:latin typeface="Arial" pitchFamily="34" charset="0"/>
                <a:cs typeface="Arial" pitchFamily="34" charset="0"/>
                <a:hlinkClick r:id="rId10" action="ppaction://hlinksldjump"/>
              </a:rPr>
              <a:t>tr</a:t>
            </a:r>
            <a:r>
              <a:rPr lang="es-MX" sz="1600" dirty="0" smtClean="0">
                <a:solidFill>
                  <a:schemeClr val="tx2"/>
                </a:solidFill>
                <a:latin typeface="Arial" pitchFamily="34" charset="0"/>
                <a:cs typeface="Arial" pitchFamily="34" charset="0"/>
                <a:hlinkClick r:id="rId10" action="ppaction://hlinksldjump"/>
              </a:rPr>
              <a:t>. </a:t>
            </a:r>
            <a:r>
              <a:rPr lang="es-MX" sz="1600" dirty="0" err="1" smtClean="0">
                <a:solidFill>
                  <a:schemeClr val="tx2"/>
                </a:solidFill>
                <a:latin typeface="Arial" pitchFamily="34" charset="0"/>
                <a:cs typeface="Arial" pitchFamily="34" charset="0"/>
                <a:hlinkClick r:id="rId10" action="ppaction://hlinksldjump"/>
              </a:rPr>
              <a:t>Jesus</a:t>
            </a:r>
            <a:r>
              <a:rPr lang="es-MX" sz="1600" dirty="0" smtClean="0">
                <a:solidFill>
                  <a:schemeClr val="tx2"/>
                </a:solidFill>
                <a:latin typeface="Arial" pitchFamily="34" charset="0"/>
                <a:cs typeface="Arial" pitchFamily="34" charset="0"/>
                <a:hlinkClick r:id="rId10" action="ppaction://hlinksldjump"/>
              </a:rPr>
              <a:t> </a:t>
            </a:r>
            <a:r>
              <a:rPr lang="es-MX" sz="1600" dirty="0" err="1" smtClean="0">
                <a:solidFill>
                  <a:schemeClr val="tx2"/>
                </a:solidFill>
                <a:latin typeface="Arial" pitchFamily="34" charset="0"/>
                <a:cs typeface="Arial" pitchFamily="34" charset="0"/>
                <a:hlinkClick r:id="rId10" action="ppaction://hlinksldjump"/>
              </a:rPr>
              <a:t>Maria</a:t>
            </a:r>
            <a:r>
              <a:rPr lang="es-MX" sz="1600" dirty="0" smtClean="0">
                <a:solidFill>
                  <a:schemeClr val="tx2"/>
                </a:solidFill>
                <a:latin typeface="Arial" pitchFamily="34" charset="0"/>
                <a:cs typeface="Arial" pitchFamily="34" charset="0"/>
                <a:hlinkClick r:id="rId10" action="ppaction://hlinksldjump"/>
              </a:rPr>
              <a:t> Castaño ; con la colaboración de Emilio Robledo Moncada</a:t>
            </a:r>
            <a:endParaRPr lang="es-MX" sz="1600" dirty="0" smtClean="0">
              <a:solidFill>
                <a:schemeClr val="tx2"/>
              </a:solidFill>
              <a:latin typeface="Arial" pitchFamily="34" charset="0"/>
              <a:cs typeface="Arial" pitchFamily="34" charset="0"/>
            </a:endParaRPr>
          </a:p>
          <a:p>
            <a:endParaRPr lang="es-MX" dirty="0" smtClean="0"/>
          </a:p>
          <a:p>
            <a:endParaRPr lang="es-MX" dirty="0"/>
          </a:p>
        </p:txBody>
      </p:sp>
      <p:pic>
        <p:nvPicPr>
          <p:cNvPr id="1030" name="Picture 6" descr="Resultado de imagen para libros gif"/>
          <p:cNvPicPr>
            <a:picLocks noChangeAspect="1" noChangeArrowheads="1" noCrop="1"/>
          </p:cNvPicPr>
          <p:nvPr/>
        </p:nvPicPr>
        <p:blipFill>
          <a:blip r:embed="rId11"/>
          <a:srcRect/>
          <a:stretch>
            <a:fillRect/>
          </a:stretch>
        </p:blipFill>
        <p:spPr bwMode="auto">
          <a:xfrm>
            <a:off x="456021" y="5001895"/>
            <a:ext cx="1856104" cy="1856105"/>
          </a:xfrm>
          <a:prstGeom prst="rect">
            <a:avLst/>
          </a:prstGeom>
          <a:noFill/>
        </p:spPr>
      </p:pic>
      <p:sp>
        <p:nvSpPr>
          <p:cNvPr id="7" name="6 Flecha derecha">
            <a:hlinkClick r:id="rId12"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7200" y="470264"/>
            <a:ext cx="6374675" cy="923330"/>
          </a:xfrm>
          <a:prstGeom prst="rect">
            <a:avLst/>
          </a:prstGeom>
          <a:noFill/>
        </p:spPr>
        <p:txBody>
          <a:bodyPr wrap="square" rtlCol="0">
            <a:spAutoFit/>
          </a:bodyPr>
          <a:lstStyle/>
          <a:p>
            <a:r>
              <a:rPr lang="es-MX" sz="3600" b="1" dirty="0" smtClean="0">
                <a:solidFill>
                  <a:schemeClr val="bg1"/>
                </a:solidFill>
                <a:latin typeface="Arial" pitchFamily="34" charset="0"/>
                <a:cs typeface="Arial" pitchFamily="34" charset="0"/>
              </a:rPr>
              <a:t>Libros en otras bibliotecas </a:t>
            </a:r>
          </a:p>
          <a:p>
            <a:endParaRPr lang="es-MX" dirty="0"/>
          </a:p>
        </p:txBody>
      </p:sp>
      <p:graphicFrame>
        <p:nvGraphicFramePr>
          <p:cNvPr id="5" name="4 Tabla"/>
          <p:cNvGraphicFramePr>
            <a:graphicFrameLocks noGrp="1"/>
          </p:cNvGraphicFramePr>
          <p:nvPr/>
        </p:nvGraphicFramePr>
        <p:xfrm>
          <a:off x="712652" y="1397588"/>
          <a:ext cx="8128000" cy="3352800"/>
        </p:xfrm>
        <a:graphic>
          <a:graphicData uri="http://schemas.openxmlformats.org/drawingml/2006/table">
            <a:tbl>
              <a:tblPr/>
              <a:tblGrid>
                <a:gridCol w="8128000"/>
              </a:tblGrid>
              <a:tr h="0">
                <a:tc>
                  <a:txBody>
                    <a:bodyPr/>
                    <a:lstStyle/>
                    <a:p>
                      <a:pPr marL="457200" algn="l" fontAlgn="base">
                        <a:lnSpc>
                          <a:spcPct val="100000"/>
                        </a:lnSpc>
                        <a:spcAft>
                          <a:spcPts val="0"/>
                        </a:spcAft>
                      </a:pPr>
                      <a:endParaRPr lang="es-MX" sz="1100" b="1" dirty="0">
                        <a:solidFill>
                          <a:srgbClr val="FF0000"/>
                        </a:solidFill>
                        <a:latin typeface="Arial" pitchFamily="34" charset="0"/>
                        <a:ea typeface="Times New Roman"/>
                        <a:cs typeface="Arial" pitchFamily="34" charset="0"/>
                      </a:endParaRPr>
                    </a:p>
                    <a:p>
                      <a:pPr algn="l" fontAlgn="base">
                        <a:lnSpc>
                          <a:spcPct val="100000"/>
                        </a:lnSpc>
                        <a:spcAft>
                          <a:spcPts val="0"/>
                        </a:spcAft>
                        <a:tabLst>
                          <a:tab pos="2152650" algn="l"/>
                        </a:tabLst>
                      </a:pPr>
                      <a:r>
                        <a:rPr lang="es-MX" sz="1100" b="1" u="sng" dirty="0" err="1">
                          <a:solidFill>
                            <a:srgbClr val="00B0F0"/>
                          </a:solidFill>
                          <a:latin typeface="Arial" pitchFamily="34" charset="0"/>
                          <a:ea typeface="Helvetica Neue"/>
                          <a:cs typeface="Arial" pitchFamily="34" charset="0"/>
                          <a:hlinkClick r:id="rId2" action="ppaction://hlinksldjump"/>
                        </a:rPr>
                        <a:t>Algorithms</a:t>
                      </a:r>
                      <a:r>
                        <a:rPr lang="es-MX" sz="1100" b="1" u="sng" dirty="0">
                          <a:solidFill>
                            <a:srgbClr val="00B0F0"/>
                          </a:solidFill>
                          <a:latin typeface="Arial" pitchFamily="34" charset="0"/>
                          <a:ea typeface="Helvetica Neue"/>
                          <a:cs typeface="Arial" pitchFamily="34" charset="0"/>
                          <a:hlinkClick r:id="rId2" action="ppaction://hlinksldjump"/>
                        </a:rPr>
                        <a:t> : </a:t>
                      </a:r>
                      <a:r>
                        <a:rPr lang="es-MX" sz="1100" b="1" u="sng" dirty="0" err="1">
                          <a:solidFill>
                            <a:srgbClr val="00B0F0"/>
                          </a:solidFill>
                          <a:latin typeface="Arial" pitchFamily="34" charset="0"/>
                          <a:ea typeface="Helvetica Neue"/>
                          <a:cs typeface="Arial" pitchFamily="34" charset="0"/>
                          <a:hlinkClick r:id="rId2" action="ppaction://hlinksldjump"/>
                        </a:rPr>
                        <a:t>sequential</a:t>
                      </a:r>
                      <a:r>
                        <a:rPr lang="es-MX" sz="1100" b="1" u="sng" dirty="0">
                          <a:solidFill>
                            <a:srgbClr val="00B0F0"/>
                          </a:solidFill>
                          <a:latin typeface="Arial" pitchFamily="34" charset="0"/>
                          <a:ea typeface="Helvetica Neue"/>
                          <a:cs typeface="Arial" pitchFamily="34" charset="0"/>
                          <a:hlinkClick r:id="rId2" action="ppaction://hlinksldjump"/>
                        </a:rPr>
                        <a:t>, </a:t>
                      </a:r>
                      <a:r>
                        <a:rPr lang="es-MX" sz="1100" b="1" u="sng" dirty="0" err="1">
                          <a:solidFill>
                            <a:srgbClr val="00B0F0"/>
                          </a:solidFill>
                          <a:latin typeface="Arial" pitchFamily="34" charset="0"/>
                          <a:ea typeface="Helvetica Neue"/>
                          <a:cs typeface="Arial" pitchFamily="34" charset="0"/>
                          <a:hlinkClick r:id="rId2" action="ppaction://hlinksldjump"/>
                        </a:rPr>
                        <a:t>parallel</a:t>
                      </a:r>
                      <a:r>
                        <a:rPr lang="es-MX" sz="1100" b="1" u="sng" dirty="0">
                          <a:solidFill>
                            <a:srgbClr val="00B0F0"/>
                          </a:solidFill>
                          <a:latin typeface="Arial" pitchFamily="34" charset="0"/>
                          <a:ea typeface="Helvetica Neue"/>
                          <a:cs typeface="Arial" pitchFamily="34" charset="0"/>
                          <a:hlinkClick r:id="rId2" action="ppaction://hlinksldjump"/>
                        </a:rPr>
                        <a:t>, and </a:t>
                      </a:r>
                      <a:r>
                        <a:rPr lang="es-MX" sz="1100" b="1" u="sng" dirty="0" err="1">
                          <a:solidFill>
                            <a:srgbClr val="00B0F0"/>
                          </a:solidFill>
                          <a:latin typeface="Arial" pitchFamily="34" charset="0"/>
                          <a:ea typeface="Helvetica Neue"/>
                          <a:cs typeface="Arial" pitchFamily="34" charset="0"/>
                          <a:hlinkClick r:id="rId2" action="ppaction://hlinksldjump"/>
                        </a:rPr>
                        <a:t>distributed</a:t>
                      </a:r>
                      <a:r>
                        <a:rPr lang="es-MX" sz="1100" b="1" u="sng" dirty="0">
                          <a:solidFill>
                            <a:srgbClr val="00B0F0"/>
                          </a:solidFill>
                          <a:latin typeface="Arial" pitchFamily="34" charset="0"/>
                          <a:ea typeface="Helvetica Neue"/>
                          <a:cs typeface="Arial" pitchFamily="34" charset="0"/>
                          <a:hlinkClick r:id="rId2" action="ppaction://hlinksldjump"/>
                        </a:rPr>
                        <a:t> / Kenneth A. Berman </a:t>
                      </a:r>
                      <a:r>
                        <a:rPr lang="es-MX" sz="1100" b="1" u="sng" dirty="0" err="1">
                          <a:solidFill>
                            <a:srgbClr val="00B0F0"/>
                          </a:solidFill>
                          <a:latin typeface="Arial" pitchFamily="34" charset="0"/>
                          <a:ea typeface="Helvetica Neue"/>
                          <a:cs typeface="Arial" pitchFamily="34" charset="0"/>
                          <a:hlinkClick r:id="rId2" action="ppaction://hlinksldjump"/>
                        </a:rPr>
                        <a:t>andJerome</a:t>
                      </a:r>
                      <a:r>
                        <a:rPr lang="es-MX" sz="1100" b="1" u="sng" dirty="0">
                          <a:solidFill>
                            <a:srgbClr val="00B0F0"/>
                          </a:solidFill>
                          <a:latin typeface="Arial" pitchFamily="34" charset="0"/>
                          <a:ea typeface="Helvetica Neue"/>
                          <a:cs typeface="Arial" pitchFamily="34" charset="0"/>
                          <a:hlinkClick r:id="rId2" action="ppaction://hlinksldjump"/>
                        </a:rPr>
                        <a:t> L. Paul</a:t>
                      </a:r>
                      <a:endParaRPr lang="es-MX" sz="1100" b="1" dirty="0">
                        <a:solidFill>
                          <a:srgbClr val="00B0F0"/>
                        </a:solidFill>
                        <a:latin typeface="Arial" pitchFamily="34" charset="0"/>
                        <a:ea typeface="Calibri"/>
                        <a:cs typeface="Arial" pitchFamily="34" charset="0"/>
                      </a:endParaRPr>
                    </a:p>
                    <a:p>
                      <a:pPr algn="l">
                        <a:lnSpc>
                          <a:spcPct val="100000"/>
                        </a:lnSpc>
                        <a:spcAft>
                          <a:spcPts val="0"/>
                        </a:spcAft>
                      </a:pPr>
                      <a:r>
                        <a:rPr lang="es-MX" sz="1100" b="1" dirty="0">
                          <a:solidFill>
                            <a:srgbClr val="00B0F0"/>
                          </a:solidFill>
                          <a:latin typeface="Arial" pitchFamily="34" charset="0"/>
                          <a:ea typeface="Calibri"/>
                          <a:cs typeface="Arial" pitchFamily="34" charset="0"/>
                          <a:hlinkClick r:id="rId3" action="ppaction://hlinksldjump"/>
                        </a:rPr>
                        <a:t>Aplicaciones de la </a:t>
                      </a:r>
                      <a:r>
                        <a:rPr lang="es-MX" sz="1100" b="1" dirty="0" err="1">
                          <a:solidFill>
                            <a:srgbClr val="00B0F0"/>
                          </a:solidFill>
                          <a:latin typeface="Arial" pitchFamily="34" charset="0"/>
                          <a:ea typeface="Calibri"/>
                          <a:cs typeface="Arial" pitchFamily="34" charset="0"/>
                          <a:hlinkClick r:id="rId3" action="ppaction://hlinksldjump"/>
                        </a:rPr>
                        <a:t>teoria</a:t>
                      </a:r>
                      <a:r>
                        <a:rPr lang="es-MX" sz="1100" b="1" dirty="0">
                          <a:solidFill>
                            <a:srgbClr val="00B0F0"/>
                          </a:solidFill>
                          <a:latin typeface="Arial" pitchFamily="34" charset="0"/>
                          <a:ea typeface="Calibri"/>
                          <a:cs typeface="Arial" pitchFamily="34" charset="0"/>
                          <a:hlinkClick r:id="rId3" action="ppaction://hlinksldjump"/>
                        </a:rPr>
                        <a:t> de graficas / tesis que para obtener el título de Licenciado en </a:t>
                      </a:r>
                      <a:r>
                        <a:rPr lang="es-MX" sz="1100" b="1" dirty="0" err="1">
                          <a:solidFill>
                            <a:srgbClr val="00B0F0"/>
                          </a:solidFill>
                          <a:latin typeface="Arial" pitchFamily="34" charset="0"/>
                          <a:ea typeface="Calibri"/>
                          <a:cs typeface="Arial" pitchFamily="34" charset="0"/>
                          <a:hlinkClick r:id="rId3" action="ppaction://hlinksldjump"/>
                        </a:rPr>
                        <a:t>Matematicas</a:t>
                      </a:r>
                      <a:r>
                        <a:rPr lang="es-MX" sz="1100" b="1" dirty="0">
                          <a:solidFill>
                            <a:srgbClr val="00B0F0"/>
                          </a:solidFill>
                          <a:latin typeface="Arial" pitchFamily="34" charset="0"/>
                          <a:ea typeface="Calibri"/>
                          <a:cs typeface="Arial" pitchFamily="34" charset="0"/>
                          <a:hlinkClick r:id="rId3" action="ppaction://hlinksldjump"/>
                        </a:rPr>
                        <a:t> Aplicadas y </a:t>
                      </a:r>
                      <a:r>
                        <a:rPr lang="es-MX" sz="1100" b="1" dirty="0" err="1">
                          <a:solidFill>
                            <a:srgbClr val="00B0F0"/>
                          </a:solidFill>
                          <a:latin typeface="Arial" pitchFamily="34" charset="0"/>
                          <a:ea typeface="Calibri"/>
                          <a:cs typeface="Arial" pitchFamily="34" charset="0"/>
                          <a:hlinkClick r:id="rId3" action="ppaction://hlinksldjump"/>
                        </a:rPr>
                        <a:t>Computacion</a:t>
                      </a:r>
                      <a:r>
                        <a:rPr lang="es-MX" sz="1100" b="1" dirty="0">
                          <a:solidFill>
                            <a:srgbClr val="00B0F0"/>
                          </a:solidFill>
                          <a:latin typeface="Arial" pitchFamily="34" charset="0"/>
                          <a:ea typeface="Calibri"/>
                          <a:cs typeface="Arial" pitchFamily="34" charset="0"/>
                          <a:hlinkClick r:id="rId3" action="ppaction://hlinksldjump"/>
                        </a:rPr>
                        <a:t>, presenta </a:t>
                      </a:r>
                      <a:r>
                        <a:rPr lang="es-MX" sz="1100" b="1" dirty="0" err="1">
                          <a:solidFill>
                            <a:srgbClr val="00B0F0"/>
                          </a:solidFill>
                          <a:latin typeface="Arial" pitchFamily="34" charset="0"/>
                          <a:ea typeface="Calibri"/>
                          <a:cs typeface="Arial" pitchFamily="34" charset="0"/>
                          <a:hlinkClick r:id="rId3" action="ppaction://hlinksldjump"/>
                        </a:rPr>
                        <a:t>Cathya</a:t>
                      </a:r>
                      <a:r>
                        <a:rPr lang="es-MX" sz="1100" b="1" dirty="0">
                          <a:solidFill>
                            <a:srgbClr val="00B0F0"/>
                          </a:solidFill>
                          <a:latin typeface="Arial" pitchFamily="34" charset="0"/>
                          <a:ea typeface="Calibri"/>
                          <a:cs typeface="Arial" pitchFamily="34" charset="0"/>
                          <a:hlinkClick r:id="rId3" action="ppaction://hlinksldjump"/>
                        </a:rPr>
                        <a:t> </a:t>
                      </a:r>
                      <a:r>
                        <a:rPr lang="es-MX" sz="1100" b="1" dirty="0" err="1">
                          <a:solidFill>
                            <a:srgbClr val="00B0F0"/>
                          </a:solidFill>
                          <a:latin typeface="Arial" pitchFamily="34" charset="0"/>
                          <a:ea typeface="Calibri"/>
                          <a:cs typeface="Arial" pitchFamily="34" charset="0"/>
                          <a:hlinkClick r:id="rId3" action="ppaction://hlinksldjump"/>
                        </a:rPr>
                        <a:t>Hernandez</a:t>
                      </a:r>
                      <a:r>
                        <a:rPr lang="es-MX" sz="1100" b="1" dirty="0">
                          <a:solidFill>
                            <a:srgbClr val="00B0F0"/>
                          </a:solidFill>
                          <a:latin typeface="Arial" pitchFamily="34" charset="0"/>
                          <a:ea typeface="Calibri"/>
                          <a:cs typeface="Arial" pitchFamily="34" charset="0"/>
                          <a:hlinkClick r:id="rId3" action="ppaction://hlinksldjump"/>
                        </a:rPr>
                        <a:t> </a:t>
                      </a:r>
                      <a:r>
                        <a:rPr lang="es-MX" sz="1100" b="1" dirty="0" err="1">
                          <a:solidFill>
                            <a:srgbClr val="00B0F0"/>
                          </a:solidFill>
                          <a:latin typeface="Arial" pitchFamily="34" charset="0"/>
                          <a:ea typeface="Calibri"/>
                          <a:cs typeface="Arial" pitchFamily="34" charset="0"/>
                          <a:hlinkClick r:id="rId3" action="ppaction://hlinksldjump"/>
                        </a:rPr>
                        <a:t>Bohne</a:t>
                      </a:r>
                      <a:r>
                        <a:rPr lang="es-MX" sz="1100" b="1" dirty="0">
                          <a:solidFill>
                            <a:srgbClr val="00B0F0"/>
                          </a:solidFill>
                          <a:latin typeface="Arial" pitchFamily="34" charset="0"/>
                          <a:ea typeface="Calibri"/>
                          <a:cs typeface="Arial" pitchFamily="34" charset="0"/>
                          <a:hlinkClick r:id="rId3" action="ppaction://hlinksldjump"/>
                        </a:rPr>
                        <a:t> ; asesor </a:t>
                      </a:r>
                      <a:r>
                        <a:rPr lang="es-MX" sz="1100" b="1" dirty="0" err="1">
                          <a:solidFill>
                            <a:srgbClr val="00B0F0"/>
                          </a:solidFill>
                          <a:latin typeface="Arial" pitchFamily="34" charset="0"/>
                          <a:ea typeface="Calibri"/>
                          <a:cs typeface="Arial" pitchFamily="34" charset="0"/>
                          <a:hlinkClick r:id="rId3" action="ppaction://hlinksldjump"/>
                        </a:rPr>
                        <a:t>Maria</a:t>
                      </a:r>
                      <a:r>
                        <a:rPr lang="es-MX" sz="1100" b="1" dirty="0">
                          <a:solidFill>
                            <a:srgbClr val="00B0F0"/>
                          </a:solidFill>
                          <a:latin typeface="Arial" pitchFamily="34" charset="0"/>
                          <a:ea typeface="Calibri"/>
                          <a:cs typeface="Arial" pitchFamily="34" charset="0"/>
                          <a:hlinkClick r:id="rId3" action="ppaction://hlinksldjump"/>
                        </a:rPr>
                        <a:t> del Carmen </a:t>
                      </a:r>
                      <a:r>
                        <a:rPr lang="es-MX" sz="1100" b="1" dirty="0" err="1">
                          <a:solidFill>
                            <a:srgbClr val="00B0F0"/>
                          </a:solidFill>
                          <a:latin typeface="Arial" pitchFamily="34" charset="0"/>
                          <a:ea typeface="Calibri"/>
                          <a:cs typeface="Arial" pitchFamily="34" charset="0"/>
                          <a:hlinkClick r:id="rId3" action="ppaction://hlinksldjump"/>
                        </a:rPr>
                        <a:t>Gonzalez</a:t>
                      </a:r>
                      <a:r>
                        <a:rPr lang="es-MX" sz="1100" b="1" dirty="0">
                          <a:solidFill>
                            <a:srgbClr val="00B0F0"/>
                          </a:solidFill>
                          <a:latin typeface="Arial" pitchFamily="34" charset="0"/>
                          <a:ea typeface="Calibri"/>
                          <a:cs typeface="Arial" pitchFamily="34" charset="0"/>
                          <a:hlinkClick r:id="rId3" action="ppaction://hlinksldjump"/>
                        </a:rPr>
                        <a:t> </a:t>
                      </a:r>
                      <a:r>
                        <a:rPr lang="es-MX" sz="1100" b="1" dirty="0" err="1">
                          <a:solidFill>
                            <a:srgbClr val="00B0F0"/>
                          </a:solidFill>
                          <a:latin typeface="Arial" pitchFamily="34" charset="0"/>
                          <a:ea typeface="Calibri"/>
                          <a:cs typeface="Arial" pitchFamily="34" charset="0"/>
                          <a:hlinkClick r:id="rId3" action="ppaction://hlinksldjump"/>
                        </a:rPr>
                        <a:t>Videgaray</a:t>
                      </a:r>
                      <a:endParaRPr lang="es-MX" sz="1100" b="1" dirty="0">
                        <a:solidFill>
                          <a:srgbClr val="00B0F0"/>
                        </a:solidFill>
                        <a:latin typeface="Arial" pitchFamily="34" charset="0"/>
                        <a:ea typeface="Calibri"/>
                        <a:cs typeface="Arial" pitchFamily="34" charset="0"/>
                      </a:endParaRPr>
                    </a:p>
                    <a:p>
                      <a:pPr algn="l">
                        <a:lnSpc>
                          <a:spcPct val="100000"/>
                        </a:lnSpc>
                        <a:spcAft>
                          <a:spcPts val="0"/>
                        </a:spcAft>
                      </a:pPr>
                      <a:r>
                        <a:rPr lang="es-MX" sz="1100" b="1" dirty="0">
                          <a:solidFill>
                            <a:srgbClr val="00B0F0"/>
                          </a:solidFill>
                          <a:latin typeface="Arial" pitchFamily="34" charset="0"/>
                          <a:ea typeface="Calibri"/>
                          <a:cs typeface="Arial" pitchFamily="34" charset="0"/>
                          <a:hlinkClick r:id="rId4" action="ppaction://hlinksldjump"/>
                        </a:rPr>
                        <a:t>Conceptos elementales de lógica informática / Nelson Becerra </a:t>
                      </a:r>
                      <a:endParaRPr lang="es-MX" sz="1100" b="1" dirty="0">
                        <a:solidFill>
                          <a:srgbClr val="00B0F0"/>
                        </a:solidFill>
                        <a:latin typeface="Arial" pitchFamily="34" charset="0"/>
                        <a:ea typeface="Calibri"/>
                        <a:cs typeface="Arial" pitchFamily="34" charset="0"/>
                      </a:endParaRPr>
                    </a:p>
                    <a:p>
                      <a:pPr algn="l">
                        <a:lnSpc>
                          <a:spcPct val="100000"/>
                        </a:lnSpc>
                        <a:spcAft>
                          <a:spcPts val="0"/>
                        </a:spcAft>
                      </a:pPr>
                      <a:r>
                        <a:rPr lang="es-MX" sz="1100" b="1" dirty="0">
                          <a:solidFill>
                            <a:srgbClr val="00B0F0"/>
                          </a:solidFill>
                          <a:latin typeface="Arial" pitchFamily="34" charset="0"/>
                          <a:ea typeface="Calibri"/>
                          <a:cs typeface="Arial" pitchFamily="34" charset="0"/>
                          <a:hlinkClick r:id="rId5" action="ppaction://hlinksldjump"/>
                        </a:rPr>
                        <a:t>Conjuntos y estructuras / </a:t>
                      </a:r>
                      <a:r>
                        <a:rPr lang="es-MX" sz="1100" b="1" dirty="0" err="1">
                          <a:solidFill>
                            <a:srgbClr val="00B0F0"/>
                          </a:solidFill>
                          <a:latin typeface="Arial" pitchFamily="34" charset="0"/>
                          <a:ea typeface="Calibri"/>
                          <a:cs typeface="Arial" pitchFamily="34" charset="0"/>
                          <a:hlinkClick r:id="rId5" action="ppaction://hlinksldjump"/>
                        </a:rPr>
                        <a:t>Alvaro</a:t>
                      </a:r>
                      <a:r>
                        <a:rPr lang="es-MX" sz="1100" b="1" dirty="0">
                          <a:solidFill>
                            <a:srgbClr val="00B0F0"/>
                          </a:solidFill>
                          <a:latin typeface="Arial" pitchFamily="34" charset="0"/>
                          <a:ea typeface="Calibri"/>
                          <a:cs typeface="Arial" pitchFamily="34" charset="0"/>
                          <a:hlinkClick r:id="rId5" action="ppaction://hlinksldjump"/>
                        </a:rPr>
                        <a:t> Pinzón </a:t>
                      </a:r>
                      <a:r>
                        <a:rPr lang="es-MX" sz="1100" b="1" dirty="0" smtClean="0">
                          <a:solidFill>
                            <a:srgbClr val="00B0F0"/>
                          </a:solidFill>
                          <a:latin typeface="Arial" pitchFamily="34" charset="0"/>
                          <a:ea typeface="Calibri"/>
                          <a:cs typeface="Arial" pitchFamily="34" charset="0"/>
                          <a:hlinkClick r:id="rId5" action="ppaction://hlinksldjump"/>
                        </a:rPr>
                        <a:t>Escamilla</a:t>
                      </a:r>
                      <a:endParaRPr lang="es-MX" sz="1100" b="1" dirty="0">
                        <a:solidFill>
                          <a:srgbClr val="00B0F0"/>
                        </a:solidFill>
                        <a:latin typeface="Arial" pitchFamily="34" charset="0"/>
                        <a:ea typeface="Calibri"/>
                        <a:cs typeface="Arial" pitchFamily="34" charset="0"/>
                      </a:endParaRPr>
                    </a:p>
                    <a:p>
                      <a:pPr marL="16097250" algn="r" fontAlgn="base">
                        <a:lnSpc>
                          <a:spcPct val="100000"/>
                        </a:lnSpc>
                        <a:spcAft>
                          <a:spcPts val="0"/>
                        </a:spcAft>
                      </a:pPr>
                      <a:r>
                        <a:rPr lang="es-MX" sz="1100" b="1" dirty="0" smtClean="0">
                          <a:solidFill>
                            <a:srgbClr val="00B0F0"/>
                          </a:solidFill>
                          <a:latin typeface="Arial" pitchFamily="34" charset="0"/>
                          <a:ea typeface="Times New Roman"/>
                          <a:cs typeface="Arial" pitchFamily="34" charset="0"/>
                          <a:hlinkClick r:id="rId6" action="ppaction://hlinksldjump"/>
                        </a:rPr>
                        <a:t>D</a:t>
                      </a:r>
                      <a:endParaRPr lang="es-MX" sz="1100" b="1" dirty="0" smtClean="0">
                        <a:solidFill>
                          <a:srgbClr val="00B0F0"/>
                        </a:solidFill>
                        <a:latin typeface="Arial" pitchFamily="34" charset="0"/>
                        <a:ea typeface="Calibri"/>
                        <a:cs typeface="Arial" pitchFamily="34" charset="0"/>
                        <a:hlinkClick r:id="rId6" action="ppaction://hlinksldjump"/>
                      </a:endParaRPr>
                    </a:p>
                    <a:p>
                      <a:pPr algn="l">
                        <a:lnSpc>
                          <a:spcPct val="100000"/>
                        </a:lnSpc>
                        <a:spcAft>
                          <a:spcPts val="0"/>
                        </a:spcAft>
                      </a:pPr>
                      <a:r>
                        <a:rPr lang="es-MX" sz="1100" b="1" u="none" strike="noStrike" dirty="0" smtClean="0">
                          <a:solidFill>
                            <a:srgbClr val="00B0F0"/>
                          </a:solidFill>
                          <a:latin typeface="Arial" pitchFamily="34" charset="0"/>
                          <a:ea typeface="Helvetica Neue"/>
                          <a:cs typeface="Arial" pitchFamily="34" charset="0"/>
                          <a:hlinkClick r:id="rId6" action="ppaction://hlinksldjump"/>
                        </a:rPr>
                        <a:t>Elementos</a:t>
                      </a:r>
                      <a:r>
                        <a:rPr lang="es-MX" sz="1100" b="1" u="sng" dirty="0" smtClean="0">
                          <a:solidFill>
                            <a:srgbClr val="00B0F0"/>
                          </a:solidFill>
                          <a:latin typeface="Arial" pitchFamily="34" charset="0"/>
                          <a:ea typeface="Helvetica Neue"/>
                          <a:cs typeface="Arial" pitchFamily="34" charset="0"/>
                          <a:hlinkClick r:id="rId6" action="ppaction://hlinksldjump"/>
                        </a:rPr>
                        <a:t> </a:t>
                      </a:r>
                      <a:r>
                        <a:rPr lang="es-MX" sz="1100" b="1" u="none" strike="noStrike" dirty="0" smtClean="0">
                          <a:solidFill>
                            <a:srgbClr val="00B0F0"/>
                          </a:solidFill>
                          <a:latin typeface="Arial" pitchFamily="34" charset="0"/>
                          <a:ea typeface="Helvetica Neue"/>
                          <a:cs typeface="Arial" pitchFamily="34" charset="0"/>
                          <a:hlinkClick r:id="rId6" action="ppaction://hlinksldjump"/>
                        </a:rPr>
                        <a:t>de</a:t>
                      </a:r>
                      <a:r>
                        <a:rPr lang="es-MX" sz="1100" b="1" u="sng" dirty="0" smtClean="0">
                          <a:solidFill>
                            <a:srgbClr val="00B0F0"/>
                          </a:solidFill>
                          <a:latin typeface="Arial" pitchFamily="34" charset="0"/>
                          <a:ea typeface="Helvetica Neue"/>
                          <a:cs typeface="Arial" pitchFamily="34" charset="0"/>
                          <a:hlinkClick r:id="rId6" action="ppaction://hlinksldjump"/>
                        </a:rPr>
                        <a:t> </a:t>
                      </a:r>
                      <a:r>
                        <a:rPr lang="es-MX" sz="1100" b="1" u="none" strike="noStrike" dirty="0" err="1" smtClean="0">
                          <a:solidFill>
                            <a:srgbClr val="00B0F0"/>
                          </a:solidFill>
                          <a:latin typeface="Arial" pitchFamily="34" charset="0"/>
                          <a:ea typeface="Helvetica Neue"/>
                          <a:cs typeface="Arial" pitchFamily="34" charset="0"/>
                          <a:hlinkClick r:id="rId6" action="ppaction://hlinksldjump"/>
                        </a:rPr>
                        <a:t>matematicas</a:t>
                      </a:r>
                      <a:r>
                        <a:rPr lang="es-MX" sz="1100" b="1" u="sng" dirty="0" smtClean="0">
                          <a:solidFill>
                            <a:srgbClr val="00B0F0"/>
                          </a:solidFill>
                          <a:latin typeface="Arial" pitchFamily="34" charset="0"/>
                          <a:ea typeface="Helvetica Neue"/>
                          <a:cs typeface="Arial" pitchFamily="34" charset="0"/>
                          <a:hlinkClick r:id="rId6" action="ppaction://hlinksldjump"/>
                        </a:rPr>
                        <a:t> </a:t>
                      </a:r>
                      <a:r>
                        <a:rPr lang="es-MX" sz="1100" b="1" u="none" strike="noStrike" dirty="0" smtClean="0">
                          <a:solidFill>
                            <a:srgbClr val="00B0F0"/>
                          </a:solidFill>
                          <a:latin typeface="Arial" pitchFamily="34" charset="0"/>
                          <a:ea typeface="Helvetica Neue"/>
                          <a:cs typeface="Arial" pitchFamily="34" charset="0"/>
                          <a:hlinkClick r:id="rId6" action="ppaction://hlinksldjump"/>
                        </a:rPr>
                        <a:t>discretas</a:t>
                      </a:r>
                      <a:r>
                        <a:rPr lang="es-MX" sz="1100" b="1" u="sng" dirty="0" smtClean="0">
                          <a:solidFill>
                            <a:srgbClr val="00B0F0"/>
                          </a:solidFill>
                          <a:latin typeface="Arial" pitchFamily="34" charset="0"/>
                          <a:ea typeface="Helvetica Neue"/>
                          <a:cs typeface="Arial" pitchFamily="34" charset="0"/>
                          <a:hlinkClick r:id="rId6" action="ppaction://hlinksldjump"/>
                        </a:rPr>
                        <a:t> / </a:t>
                      </a:r>
                      <a:r>
                        <a:rPr lang="es-MX" sz="1100" b="1" u="none" strike="noStrike" dirty="0" smtClean="0">
                          <a:solidFill>
                            <a:srgbClr val="00B0F0"/>
                          </a:solidFill>
                          <a:latin typeface="Arial" pitchFamily="34" charset="0"/>
                          <a:ea typeface="Helvetica Neue"/>
                          <a:cs typeface="Arial" pitchFamily="34" charset="0"/>
                          <a:hlinkClick r:id="rId6" action="ppaction://hlinksldjump"/>
                        </a:rPr>
                        <a:t>C</a:t>
                      </a:r>
                      <a:r>
                        <a:rPr lang="es-MX" sz="1100" b="1" u="sng" dirty="0" smtClean="0">
                          <a:solidFill>
                            <a:srgbClr val="00B0F0"/>
                          </a:solidFill>
                          <a:latin typeface="Arial" pitchFamily="34" charset="0"/>
                          <a:ea typeface="Helvetica Neue"/>
                          <a:cs typeface="Arial" pitchFamily="34" charset="0"/>
                          <a:hlinkClick r:id="rId6" action="ppaction://hlinksldjump"/>
                        </a:rPr>
                        <a:t>. </a:t>
                      </a:r>
                      <a:r>
                        <a:rPr lang="es-MX" sz="1100" b="1" u="none" strike="noStrike" dirty="0" smtClean="0">
                          <a:solidFill>
                            <a:srgbClr val="00B0F0"/>
                          </a:solidFill>
                          <a:latin typeface="Arial" pitchFamily="34" charset="0"/>
                          <a:ea typeface="Helvetica Neue"/>
                          <a:cs typeface="Arial" pitchFamily="34" charset="0"/>
                          <a:hlinkClick r:id="rId6" action="ppaction://hlinksldjump"/>
                        </a:rPr>
                        <a:t>L</a:t>
                      </a:r>
                      <a:r>
                        <a:rPr lang="es-MX" sz="1100" b="1" u="sng" dirty="0" smtClean="0">
                          <a:solidFill>
                            <a:srgbClr val="00B0F0"/>
                          </a:solidFill>
                          <a:latin typeface="Arial" pitchFamily="34" charset="0"/>
                          <a:ea typeface="Helvetica Neue"/>
                          <a:cs typeface="Arial" pitchFamily="34" charset="0"/>
                          <a:hlinkClick r:id="rId6" action="ppaction://hlinksldjump"/>
                        </a:rPr>
                        <a:t>. </a:t>
                      </a:r>
                      <a:r>
                        <a:rPr lang="es-MX" sz="1100" b="1" u="none" strike="noStrike" dirty="0" err="1" smtClean="0">
                          <a:solidFill>
                            <a:srgbClr val="00B0F0"/>
                          </a:solidFill>
                          <a:latin typeface="Arial" pitchFamily="34" charset="0"/>
                          <a:ea typeface="Helvetica Neue"/>
                          <a:cs typeface="Arial" pitchFamily="34" charset="0"/>
                          <a:hlinkClick r:id="rId6" action="ppaction://hlinksldjump"/>
                        </a:rPr>
                        <a:t>Liu</a:t>
                      </a:r>
                      <a:r>
                        <a:rPr lang="es-MX" sz="1100" b="1" u="sng" dirty="0" smtClean="0">
                          <a:solidFill>
                            <a:srgbClr val="00B0F0"/>
                          </a:solidFill>
                          <a:latin typeface="Arial" pitchFamily="34" charset="0"/>
                          <a:ea typeface="Helvetica Neue"/>
                          <a:cs typeface="Arial" pitchFamily="34" charset="0"/>
                          <a:hlinkClick r:id="rId6" action="ppaction://hlinksldjump"/>
                        </a:rPr>
                        <a:t> ; </a:t>
                      </a:r>
                      <a:r>
                        <a:rPr lang="es-MX" sz="1100" b="1" u="sng" dirty="0" err="1" smtClean="0">
                          <a:solidFill>
                            <a:srgbClr val="00B0F0"/>
                          </a:solidFill>
                          <a:latin typeface="Arial" pitchFamily="34" charset="0"/>
                          <a:ea typeface="Helvetica Neue"/>
                          <a:cs typeface="Arial" pitchFamily="34" charset="0"/>
                          <a:hlinkClick r:id="rId6" action="ppaction://hlinksldjump"/>
                        </a:rPr>
                        <a:t>tr</a:t>
                      </a:r>
                      <a:r>
                        <a:rPr lang="es-MX" sz="1100" b="1" u="sng" dirty="0" smtClean="0">
                          <a:solidFill>
                            <a:srgbClr val="00B0F0"/>
                          </a:solidFill>
                          <a:latin typeface="Arial" pitchFamily="34" charset="0"/>
                          <a:ea typeface="Helvetica Neue"/>
                          <a:cs typeface="Arial" pitchFamily="34" charset="0"/>
                          <a:hlinkClick r:id="rId6" action="ppaction://hlinksldjump"/>
                        </a:rPr>
                        <a:t>. Luis Armando </a:t>
                      </a:r>
                      <a:r>
                        <a:rPr lang="es-MX" sz="1100" b="1" u="sng" dirty="0" err="1" smtClean="0">
                          <a:solidFill>
                            <a:srgbClr val="00B0F0"/>
                          </a:solidFill>
                          <a:latin typeface="Arial" pitchFamily="34" charset="0"/>
                          <a:ea typeface="Helvetica Neue"/>
                          <a:cs typeface="Arial" pitchFamily="34" charset="0"/>
                          <a:hlinkClick r:id="rId6" action="ppaction://hlinksldjump"/>
                        </a:rPr>
                        <a:t>Diaz</a:t>
                      </a:r>
                      <a:r>
                        <a:rPr lang="es-MX" sz="1100" b="1" u="sng" dirty="0" smtClean="0">
                          <a:solidFill>
                            <a:srgbClr val="00B0F0"/>
                          </a:solidFill>
                          <a:latin typeface="Arial" pitchFamily="34" charset="0"/>
                          <a:ea typeface="Helvetica Neue"/>
                          <a:cs typeface="Arial" pitchFamily="34" charset="0"/>
                          <a:hlinkClick r:id="rId6" action="ppaction://hlinksldjump"/>
                        </a:rPr>
                        <a:t> Torres</a:t>
                      </a:r>
                      <a:endParaRPr lang="es-MX" sz="1100" b="1" dirty="0" smtClean="0">
                        <a:solidFill>
                          <a:srgbClr val="00B0F0"/>
                        </a:solidFill>
                        <a:latin typeface="Arial" pitchFamily="34" charset="0"/>
                        <a:ea typeface="Times New Roman"/>
                        <a:cs typeface="Arial" pitchFamily="34" charset="0"/>
                      </a:endParaRPr>
                    </a:p>
                    <a:p>
                      <a:pPr algn="l">
                        <a:lnSpc>
                          <a:spcPct val="100000"/>
                        </a:lnSpc>
                        <a:spcAft>
                          <a:spcPts val="0"/>
                        </a:spcAft>
                      </a:pPr>
                      <a:r>
                        <a:rPr lang="es-MX" sz="1100" b="1" dirty="0" smtClean="0">
                          <a:solidFill>
                            <a:srgbClr val="00B0F0"/>
                          </a:solidFill>
                          <a:latin typeface="Arial" pitchFamily="34" charset="0"/>
                          <a:ea typeface="Calibri"/>
                          <a:cs typeface="Arial" pitchFamily="34" charset="0"/>
                          <a:hlinkClick r:id="rId7" action="ppaction://hlinksldjump"/>
                        </a:rPr>
                        <a:t>Estructuras </a:t>
                      </a:r>
                      <a:r>
                        <a:rPr lang="es-MX" sz="1100" b="1" dirty="0">
                          <a:solidFill>
                            <a:srgbClr val="00B0F0"/>
                          </a:solidFill>
                          <a:latin typeface="Arial" pitchFamily="34" charset="0"/>
                          <a:ea typeface="Calibri"/>
                          <a:cs typeface="Arial" pitchFamily="34" charset="0"/>
                          <a:hlinkClick r:id="rId7" action="ppaction://hlinksldjump"/>
                        </a:rPr>
                        <a:t>de </a:t>
                      </a:r>
                      <a:r>
                        <a:rPr lang="es-MX" sz="1100" b="1" dirty="0" err="1">
                          <a:solidFill>
                            <a:srgbClr val="00B0F0"/>
                          </a:solidFill>
                          <a:latin typeface="Arial" pitchFamily="34" charset="0"/>
                          <a:ea typeface="Calibri"/>
                          <a:cs typeface="Arial" pitchFamily="34" charset="0"/>
                          <a:hlinkClick r:id="rId7" action="ppaction://hlinksldjump"/>
                        </a:rPr>
                        <a:t>matematicas</a:t>
                      </a:r>
                      <a:r>
                        <a:rPr lang="es-MX" sz="1100" b="1" dirty="0">
                          <a:solidFill>
                            <a:srgbClr val="00B0F0"/>
                          </a:solidFill>
                          <a:latin typeface="Arial" pitchFamily="34" charset="0"/>
                          <a:ea typeface="Calibri"/>
                          <a:cs typeface="Arial" pitchFamily="34" charset="0"/>
                          <a:hlinkClick r:id="rId7" action="ppaction://hlinksldjump"/>
                        </a:rPr>
                        <a:t> discretas para la </a:t>
                      </a:r>
                      <a:r>
                        <a:rPr lang="es-MX" sz="1100" b="1" dirty="0" err="1">
                          <a:solidFill>
                            <a:srgbClr val="00B0F0"/>
                          </a:solidFill>
                          <a:latin typeface="Arial" pitchFamily="34" charset="0"/>
                          <a:ea typeface="Calibri"/>
                          <a:cs typeface="Arial" pitchFamily="34" charset="0"/>
                          <a:hlinkClick r:id="rId7" action="ppaction://hlinksldjump"/>
                        </a:rPr>
                        <a:t>computacion</a:t>
                      </a:r>
                      <a:r>
                        <a:rPr lang="es-MX" sz="1100" b="1" dirty="0">
                          <a:solidFill>
                            <a:srgbClr val="00B0F0"/>
                          </a:solidFill>
                          <a:latin typeface="Arial" pitchFamily="34" charset="0"/>
                          <a:ea typeface="Calibri"/>
                          <a:cs typeface="Arial" pitchFamily="34" charset="0"/>
                          <a:hlinkClick r:id="rId7" action="ppaction://hlinksldjump"/>
                        </a:rPr>
                        <a:t> / Bernard </a:t>
                      </a:r>
                      <a:r>
                        <a:rPr lang="es-MX" sz="1100" b="1" dirty="0" err="1">
                          <a:solidFill>
                            <a:srgbClr val="00B0F0"/>
                          </a:solidFill>
                          <a:latin typeface="Arial" pitchFamily="34" charset="0"/>
                          <a:ea typeface="Calibri"/>
                          <a:cs typeface="Arial" pitchFamily="34" charset="0"/>
                          <a:hlinkClick r:id="rId7" action="ppaction://hlinksldjump"/>
                        </a:rPr>
                        <a:t>Kolman</a:t>
                      </a:r>
                      <a:r>
                        <a:rPr lang="es-MX" sz="1100" b="1" dirty="0">
                          <a:solidFill>
                            <a:srgbClr val="00B0F0"/>
                          </a:solidFill>
                          <a:latin typeface="Arial" pitchFamily="34" charset="0"/>
                          <a:ea typeface="Calibri"/>
                          <a:cs typeface="Arial" pitchFamily="34" charset="0"/>
                          <a:hlinkClick r:id="rId7" action="ppaction://hlinksldjump"/>
                        </a:rPr>
                        <a:t>, Robert C. </a:t>
                      </a:r>
                      <a:r>
                        <a:rPr lang="es-MX" sz="1100" b="1" dirty="0" err="1">
                          <a:solidFill>
                            <a:srgbClr val="00B0F0"/>
                          </a:solidFill>
                          <a:latin typeface="Arial" pitchFamily="34" charset="0"/>
                          <a:ea typeface="Calibri"/>
                          <a:cs typeface="Arial" pitchFamily="34" charset="0"/>
                          <a:hlinkClick r:id="rId7" action="ppaction://hlinksldjump"/>
                        </a:rPr>
                        <a:t>Busby</a:t>
                      </a:r>
                      <a:r>
                        <a:rPr lang="es-MX" sz="1100" b="1" dirty="0">
                          <a:solidFill>
                            <a:srgbClr val="00B0F0"/>
                          </a:solidFill>
                          <a:latin typeface="Arial" pitchFamily="34" charset="0"/>
                          <a:ea typeface="Calibri"/>
                          <a:cs typeface="Arial" pitchFamily="34" charset="0"/>
                          <a:hlinkClick r:id="rId7" action="ppaction://hlinksldjump"/>
                        </a:rPr>
                        <a:t>, Sharon Ross ; </a:t>
                      </a:r>
                      <a:r>
                        <a:rPr lang="es-MX" sz="1100" b="1" dirty="0" err="1">
                          <a:solidFill>
                            <a:srgbClr val="00B0F0"/>
                          </a:solidFill>
                          <a:latin typeface="Arial" pitchFamily="34" charset="0"/>
                          <a:ea typeface="Calibri"/>
                          <a:cs typeface="Arial" pitchFamily="34" charset="0"/>
                          <a:hlinkClick r:id="rId7" action="ppaction://hlinksldjump"/>
                        </a:rPr>
                        <a:t>tr</a:t>
                      </a:r>
                      <a:r>
                        <a:rPr lang="es-MX" sz="1100" b="1" dirty="0">
                          <a:solidFill>
                            <a:srgbClr val="00B0F0"/>
                          </a:solidFill>
                          <a:latin typeface="Arial" pitchFamily="34" charset="0"/>
                          <a:ea typeface="Calibri"/>
                          <a:cs typeface="Arial" pitchFamily="34" charset="0"/>
                          <a:hlinkClick r:id="rId7" action="ppaction://hlinksldjump"/>
                        </a:rPr>
                        <a:t>. Oscar Alfredo Palmas Velasco</a:t>
                      </a:r>
                      <a:endParaRPr lang="es-MX" sz="1100" b="1" dirty="0">
                        <a:solidFill>
                          <a:srgbClr val="00B0F0"/>
                        </a:solidFill>
                        <a:latin typeface="Arial" pitchFamily="34" charset="0"/>
                        <a:ea typeface="Calibri"/>
                        <a:cs typeface="Arial" pitchFamily="34" charset="0"/>
                      </a:endParaRPr>
                    </a:p>
                    <a:p>
                      <a:pPr algn="l">
                        <a:lnSpc>
                          <a:spcPct val="100000"/>
                        </a:lnSpc>
                        <a:spcAft>
                          <a:spcPts val="0"/>
                        </a:spcAft>
                      </a:pPr>
                      <a:r>
                        <a:rPr lang="es-MX" sz="1100" b="1" dirty="0">
                          <a:solidFill>
                            <a:srgbClr val="00B0F0"/>
                          </a:solidFill>
                          <a:latin typeface="Arial" pitchFamily="34" charset="0"/>
                          <a:ea typeface="Calibri"/>
                          <a:cs typeface="Arial" pitchFamily="34" charset="0"/>
                          <a:hlinkClick r:id="rId8" action="ppaction://hlinksldjump"/>
                        </a:rPr>
                        <a:t>GRASSMANN, </a:t>
                      </a:r>
                      <a:r>
                        <a:rPr lang="es-MX" sz="1100" b="1" dirty="0" err="1">
                          <a:solidFill>
                            <a:srgbClr val="00B0F0"/>
                          </a:solidFill>
                          <a:latin typeface="Arial" pitchFamily="34" charset="0"/>
                          <a:ea typeface="Calibri"/>
                          <a:cs typeface="Arial" pitchFamily="34" charset="0"/>
                          <a:hlinkClick r:id="rId8" action="ppaction://hlinksldjump"/>
                        </a:rPr>
                        <a:t>Winfried</a:t>
                      </a:r>
                      <a:r>
                        <a:rPr lang="es-MX" sz="1100" b="1" dirty="0">
                          <a:solidFill>
                            <a:srgbClr val="00B0F0"/>
                          </a:solidFill>
                          <a:latin typeface="Arial" pitchFamily="34" charset="0"/>
                          <a:ea typeface="Calibri"/>
                          <a:cs typeface="Arial" pitchFamily="34" charset="0"/>
                          <a:hlinkClick r:id="rId8" action="ppaction://hlinksldjump"/>
                        </a:rPr>
                        <a:t> K, TREMBLAY, J. P. Matemática discreta y </a:t>
                      </a:r>
                      <a:r>
                        <a:rPr lang="es-MX" sz="1100" b="1" dirty="0" smtClean="0">
                          <a:solidFill>
                            <a:srgbClr val="00B0F0"/>
                          </a:solidFill>
                          <a:latin typeface="Arial" pitchFamily="34" charset="0"/>
                          <a:ea typeface="Calibri"/>
                          <a:cs typeface="Arial" pitchFamily="34" charset="0"/>
                          <a:hlinkClick r:id="rId8" action="ppaction://hlinksldjump"/>
                        </a:rPr>
                        <a:t>lógica</a:t>
                      </a:r>
                      <a:r>
                        <a:rPr lang="es-MX" sz="1100" b="1" baseline="0" dirty="0" smtClean="0">
                          <a:solidFill>
                            <a:srgbClr val="00B0F0"/>
                          </a:solidFill>
                          <a:latin typeface="Arial" pitchFamily="34" charset="0"/>
                          <a:ea typeface="Calibri"/>
                          <a:cs typeface="Arial" pitchFamily="34" charset="0"/>
                          <a:hlinkClick r:id="rId8" action="ppaction://hlinksldjump"/>
                        </a:rPr>
                        <a:t> </a:t>
                      </a:r>
                      <a:r>
                        <a:rPr lang="es-MX" sz="1100" b="1" dirty="0" err="1" smtClean="0">
                          <a:solidFill>
                            <a:srgbClr val="00B0F0"/>
                          </a:solidFill>
                          <a:latin typeface="Arial" pitchFamily="34" charset="0"/>
                          <a:ea typeface="Times New Roman"/>
                          <a:cs typeface="Arial" pitchFamily="34" charset="0"/>
                          <a:hlinkClick r:id="rId8" action="ppaction://hlinksldjump"/>
                        </a:rPr>
                        <a:t>Idioma</a:t>
                      </a:r>
                      <a:r>
                        <a:rPr lang="es-MX" sz="1100" b="1" dirty="0" err="1" smtClean="0">
                          <a:solidFill>
                            <a:srgbClr val="00B0F0"/>
                          </a:solidFill>
                          <a:latin typeface="Arial" pitchFamily="34" charset="0"/>
                          <a:ea typeface="Calibri"/>
                          <a:cs typeface="Arial" pitchFamily="34" charset="0"/>
                          <a:hlinkClick r:id="rId8" action="ppaction://hlinksldjump"/>
                        </a:rPr>
                        <a:t>Introducción</a:t>
                      </a:r>
                      <a:r>
                        <a:rPr lang="es-MX" sz="1100" b="1" dirty="0" smtClean="0">
                          <a:solidFill>
                            <a:srgbClr val="00B0F0"/>
                          </a:solidFill>
                          <a:latin typeface="Arial" pitchFamily="34" charset="0"/>
                          <a:ea typeface="Calibri"/>
                          <a:cs typeface="Arial" pitchFamily="34" charset="0"/>
                          <a:hlinkClick r:id="rId8" action="ppaction://hlinksldjump"/>
                        </a:rPr>
                        <a:t> </a:t>
                      </a:r>
                      <a:r>
                        <a:rPr lang="es-MX" sz="1100" b="1" dirty="0">
                          <a:solidFill>
                            <a:srgbClr val="00B0F0"/>
                          </a:solidFill>
                          <a:latin typeface="Arial" pitchFamily="34" charset="0"/>
                          <a:ea typeface="Calibri"/>
                          <a:cs typeface="Arial" pitchFamily="34" charset="0"/>
                          <a:hlinkClick r:id="rId8" action="ppaction://hlinksldjump"/>
                        </a:rPr>
                        <a:t>a la </a:t>
                      </a:r>
                      <a:r>
                        <a:rPr lang="es-MX" sz="1100" b="1" dirty="0" err="1">
                          <a:solidFill>
                            <a:srgbClr val="00B0F0"/>
                          </a:solidFill>
                          <a:latin typeface="Arial" pitchFamily="34" charset="0"/>
                          <a:ea typeface="Calibri"/>
                          <a:cs typeface="Arial" pitchFamily="34" charset="0"/>
                          <a:hlinkClick r:id="rId8" action="ppaction://hlinksldjump"/>
                        </a:rPr>
                        <a:t>teoría</a:t>
                      </a:r>
                      <a:r>
                        <a:rPr lang="es-MX" sz="1100" b="1" dirty="0">
                          <a:solidFill>
                            <a:srgbClr val="00B0F0"/>
                          </a:solidFill>
                          <a:latin typeface="Arial" pitchFamily="34" charset="0"/>
                          <a:ea typeface="Calibri"/>
                          <a:cs typeface="Arial" pitchFamily="34" charset="0"/>
                          <a:hlinkClick r:id="rId8" action="ppaction://hlinksldjump"/>
                        </a:rPr>
                        <a:t> de la </a:t>
                      </a:r>
                      <a:r>
                        <a:rPr lang="es-MX" sz="1100" b="1" dirty="0" err="1">
                          <a:solidFill>
                            <a:srgbClr val="00B0F0"/>
                          </a:solidFill>
                          <a:latin typeface="Arial" pitchFamily="34" charset="0"/>
                          <a:ea typeface="Calibri"/>
                          <a:cs typeface="Arial" pitchFamily="34" charset="0"/>
                          <a:hlinkClick r:id="rId8" action="ppaction://hlinksldjump"/>
                        </a:rPr>
                        <a:t>computabilidad</a:t>
                      </a:r>
                      <a:endParaRPr lang="es-MX" sz="1100" b="1" dirty="0">
                        <a:solidFill>
                          <a:srgbClr val="00B0F0"/>
                        </a:solidFill>
                        <a:latin typeface="Arial" pitchFamily="34" charset="0"/>
                        <a:ea typeface="Calibri"/>
                        <a:cs typeface="Arial" pitchFamily="34" charset="0"/>
                      </a:endParaRPr>
                    </a:p>
                    <a:p>
                      <a:pPr algn="l">
                        <a:lnSpc>
                          <a:spcPct val="100000"/>
                        </a:lnSpc>
                        <a:spcAft>
                          <a:spcPts val="0"/>
                        </a:spcAft>
                      </a:pPr>
                      <a:r>
                        <a:rPr lang="es-MX" sz="1100" b="1" dirty="0" err="1">
                          <a:solidFill>
                            <a:srgbClr val="00B0F0"/>
                          </a:solidFill>
                          <a:latin typeface="Arial" pitchFamily="34" charset="0"/>
                          <a:ea typeface="Calibri"/>
                          <a:cs typeface="Arial" pitchFamily="34" charset="0"/>
                          <a:hlinkClick r:id="rId9" action="ppaction://hlinksldjump"/>
                        </a:rPr>
                        <a:t>Introduccion</a:t>
                      </a:r>
                      <a:r>
                        <a:rPr lang="es-MX" sz="1100" b="1" dirty="0">
                          <a:solidFill>
                            <a:srgbClr val="00B0F0"/>
                          </a:solidFill>
                          <a:latin typeface="Arial" pitchFamily="34" charset="0"/>
                          <a:ea typeface="Calibri"/>
                          <a:cs typeface="Arial" pitchFamily="34" charset="0"/>
                          <a:hlinkClick r:id="rId9" action="ppaction://hlinksldjump"/>
                        </a:rPr>
                        <a:t> a la </a:t>
                      </a:r>
                      <a:r>
                        <a:rPr lang="es-MX" sz="1100" b="1" dirty="0" err="1">
                          <a:solidFill>
                            <a:srgbClr val="00B0F0"/>
                          </a:solidFill>
                          <a:latin typeface="Arial" pitchFamily="34" charset="0"/>
                          <a:ea typeface="Calibri"/>
                          <a:cs typeface="Arial" pitchFamily="34" charset="0"/>
                          <a:hlinkClick r:id="rId9" action="ppaction://hlinksldjump"/>
                        </a:rPr>
                        <a:t>logica</a:t>
                      </a:r>
                      <a:r>
                        <a:rPr lang="es-MX" sz="1100" b="1" dirty="0">
                          <a:solidFill>
                            <a:srgbClr val="00B0F0"/>
                          </a:solidFill>
                          <a:latin typeface="Arial" pitchFamily="34" charset="0"/>
                          <a:ea typeface="Calibri"/>
                          <a:cs typeface="Arial" pitchFamily="34" charset="0"/>
                          <a:hlinkClick r:id="rId9" action="ppaction://hlinksldjump"/>
                        </a:rPr>
                        <a:t> deductiva y </a:t>
                      </a:r>
                      <a:r>
                        <a:rPr lang="es-MX" sz="1100" b="1" dirty="0" err="1">
                          <a:solidFill>
                            <a:srgbClr val="00B0F0"/>
                          </a:solidFill>
                          <a:latin typeface="Arial" pitchFamily="34" charset="0"/>
                          <a:ea typeface="Calibri"/>
                          <a:cs typeface="Arial" pitchFamily="34" charset="0"/>
                          <a:hlinkClick r:id="rId9" action="ppaction://hlinksldjump"/>
                        </a:rPr>
                        <a:t>teoria</a:t>
                      </a:r>
                      <a:r>
                        <a:rPr lang="es-MX" sz="1100" b="1" dirty="0">
                          <a:solidFill>
                            <a:srgbClr val="00B0F0"/>
                          </a:solidFill>
                          <a:latin typeface="Arial" pitchFamily="34" charset="0"/>
                          <a:ea typeface="Calibri"/>
                          <a:cs typeface="Arial" pitchFamily="34" charset="0"/>
                          <a:hlinkClick r:id="rId9" action="ppaction://hlinksldjump"/>
                        </a:rPr>
                        <a:t> de los conjuntos / Javier Salazar resines</a:t>
                      </a:r>
                      <a:endParaRPr lang="es-MX" sz="1100" b="1" dirty="0">
                        <a:solidFill>
                          <a:srgbClr val="00B0F0"/>
                        </a:solidFill>
                        <a:latin typeface="Arial" pitchFamily="34" charset="0"/>
                        <a:ea typeface="Calibri"/>
                        <a:cs typeface="Arial" pitchFamily="34" charset="0"/>
                      </a:endParaRPr>
                    </a:p>
                    <a:p>
                      <a:pPr algn="l">
                        <a:lnSpc>
                          <a:spcPct val="100000"/>
                        </a:lnSpc>
                        <a:spcAft>
                          <a:spcPts val="0"/>
                        </a:spcAft>
                      </a:pPr>
                      <a:r>
                        <a:rPr lang="es-MX" sz="1100" b="1" u="sng" dirty="0" err="1" smtClean="0">
                          <a:solidFill>
                            <a:srgbClr val="00B0F0"/>
                          </a:solidFill>
                          <a:latin typeface="Arial" pitchFamily="34" charset="0"/>
                          <a:ea typeface="Helvetica Neue"/>
                          <a:cs typeface="Arial" pitchFamily="34" charset="0"/>
                          <a:hlinkClick r:id="rId10" action="ppaction://hlinksldjump"/>
                        </a:rPr>
                        <a:t>Introductory</a:t>
                      </a:r>
                      <a:r>
                        <a:rPr lang="es-MX" sz="1100" b="1" u="sng" dirty="0">
                          <a:solidFill>
                            <a:srgbClr val="00B0F0"/>
                          </a:solidFill>
                          <a:latin typeface="Arial" pitchFamily="34" charset="0"/>
                          <a:ea typeface="Helvetica Neue"/>
                          <a:cs typeface="Arial" pitchFamily="34" charset="0"/>
                          <a:hlinkClick r:id="rId10" action="ppaction://hlinksldjump"/>
                        </a:rPr>
                        <a:t> </a:t>
                      </a:r>
                      <a:r>
                        <a:rPr lang="es-MX" sz="1100" b="1" u="sng" dirty="0" err="1">
                          <a:solidFill>
                            <a:srgbClr val="00B0F0"/>
                          </a:solidFill>
                          <a:latin typeface="Arial" pitchFamily="34" charset="0"/>
                          <a:ea typeface="Helvetica Neue"/>
                          <a:cs typeface="Arial" pitchFamily="34" charset="0"/>
                          <a:hlinkClick r:id="rId10" action="ppaction://hlinksldjump"/>
                        </a:rPr>
                        <a:t>discrete</a:t>
                      </a:r>
                      <a:r>
                        <a:rPr lang="es-MX" sz="1100" b="1" u="sng" dirty="0">
                          <a:solidFill>
                            <a:srgbClr val="00B0F0"/>
                          </a:solidFill>
                          <a:latin typeface="Arial" pitchFamily="34" charset="0"/>
                          <a:ea typeface="Helvetica Neue"/>
                          <a:cs typeface="Arial" pitchFamily="34" charset="0"/>
                          <a:hlinkClick r:id="rId10" action="ppaction://hlinksldjump"/>
                        </a:rPr>
                        <a:t> </a:t>
                      </a:r>
                      <a:r>
                        <a:rPr lang="es-MX" sz="1100" b="1" u="sng" dirty="0" err="1">
                          <a:solidFill>
                            <a:srgbClr val="00B0F0"/>
                          </a:solidFill>
                          <a:latin typeface="Arial" pitchFamily="34" charset="0"/>
                          <a:ea typeface="Helvetica Neue"/>
                          <a:cs typeface="Arial" pitchFamily="34" charset="0"/>
                          <a:hlinkClick r:id="rId10" action="ppaction://hlinksldjump"/>
                        </a:rPr>
                        <a:t>mathematics</a:t>
                      </a:r>
                      <a:r>
                        <a:rPr lang="es-MX" sz="1100" b="1" u="sng" dirty="0">
                          <a:solidFill>
                            <a:srgbClr val="00B0F0"/>
                          </a:solidFill>
                          <a:latin typeface="Arial" pitchFamily="34" charset="0"/>
                          <a:ea typeface="Helvetica Neue"/>
                          <a:cs typeface="Arial" pitchFamily="34" charset="0"/>
                          <a:hlinkClick r:id="rId10" action="ppaction://hlinksldjump"/>
                        </a:rPr>
                        <a:t> / V.K. </a:t>
                      </a:r>
                      <a:r>
                        <a:rPr lang="es-MX" sz="1100" b="1" u="sng" dirty="0" err="1">
                          <a:solidFill>
                            <a:srgbClr val="00B0F0"/>
                          </a:solidFill>
                          <a:latin typeface="Arial" pitchFamily="34" charset="0"/>
                          <a:ea typeface="Helvetica Neue"/>
                          <a:cs typeface="Arial" pitchFamily="34" charset="0"/>
                          <a:hlinkClick r:id="rId10" action="ppaction://hlinksldjump"/>
                        </a:rPr>
                        <a:t>Balakrishnan</a:t>
                      </a:r>
                      <a:endParaRPr lang="es-MX" sz="1100" b="1" dirty="0">
                        <a:solidFill>
                          <a:srgbClr val="00B0F0"/>
                        </a:solidFill>
                        <a:latin typeface="Arial" pitchFamily="34" charset="0"/>
                        <a:ea typeface="Times New Roman"/>
                        <a:cs typeface="Arial" pitchFamily="34" charset="0"/>
                      </a:endParaRPr>
                    </a:p>
                    <a:p>
                      <a:pPr algn="l">
                        <a:lnSpc>
                          <a:spcPct val="100000"/>
                        </a:lnSpc>
                        <a:spcAft>
                          <a:spcPts val="0"/>
                        </a:spcAft>
                      </a:pPr>
                      <a:r>
                        <a:rPr lang="es-MX" sz="1100" b="1" dirty="0">
                          <a:solidFill>
                            <a:srgbClr val="00B0F0"/>
                          </a:solidFill>
                          <a:latin typeface="Arial" pitchFamily="34" charset="0"/>
                          <a:ea typeface="Calibri"/>
                          <a:cs typeface="Arial" pitchFamily="34" charset="0"/>
                          <a:hlinkClick r:id="rId11" action="ppaction://hlinksldjump"/>
                        </a:rPr>
                        <a:t>Lógica simbólica para informáticos / Pascual Julián </a:t>
                      </a:r>
                      <a:r>
                        <a:rPr lang="es-MX" sz="1100" b="1" dirty="0" err="1">
                          <a:solidFill>
                            <a:srgbClr val="00B0F0"/>
                          </a:solidFill>
                          <a:latin typeface="Arial" pitchFamily="34" charset="0"/>
                          <a:ea typeface="Calibri"/>
                          <a:cs typeface="Arial" pitchFamily="34" charset="0"/>
                          <a:hlinkClick r:id="rId11" action="ppaction://hlinksldjump"/>
                        </a:rPr>
                        <a:t>Iranzo</a:t>
                      </a:r>
                      <a:endParaRPr lang="es-MX" sz="1100" b="1" dirty="0">
                        <a:solidFill>
                          <a:srgbClr val="00B0F0"/>
                        </a:solidFill>
                        <a:latin typeface="Arial" pitchFamily="34" charset="0"/>
                        <a:ea typeface="Calibri"/>
                        <a:cs typeface="Arial" pitchFamily="34" charset="0"/>
                      </a:endParaRPr>
                    </a:p>
                    <a:p>
                      <a:pPr algn="l" fontAlgn="base">
                        <a:lnSpc>
                          <a:spcPct val="100000"/>
                        </a:lnSpc>
                        <a:spcAft>
                          <a:spcPts val="0"/>
                        </a:spcAft>
                      </a:pPr>
                      <a:r>
                        <a:rPr lang="es-MX" sz="1100" b="1" u="sng" dirty="0">
                          <a:solidFill>
                            <a:srgbClr val="00B0F0"/>
                          </a:solidFill>
                          <a:latin typeface="Arial" pitchFamily="34" charset="0"/>
                          <a:ea typeface="Times New Roman"/>
                          <a:cs typeface="Arial" pitchFamily="34" charset="0"/>
                          <a:hlinkClick r:id="rId12" action="ppaction://hlinksldjump"/>
                        </a:rPr>
                        <a:t>Lógica y matemática : para ciencias de la computación / </a:t>
                      </a:r>
                      <a:r>
                        <a:rPr lang="es-MX" sz="1100" b="1" u="none" strike="noStrike" dirty="0">
                          <a:solidFill>
                            <a:srgbClr val="00B0F0"/>
                          </a:solidFill>
                          <a:latin typeface="Arial" pitchFamily="34" charset="0"/>
                          <a:ea typeface="Times New Roman"/>
                          <a:cs typeface="Arial" pitchFamily="34" charset="0"/>
                          <a:hlinkClick r:id="rId12" action="ppaction://hlinksldjump"/>
                        </a:rPr>
                        <a:t>Fidel</a:t>
                      </a:r>
                      <a:r>
                        <a:rPr lang="es-MX" sz="1100" b="1" u="sng" dirty="0">
                          <a:solidFill>
                            <a:srgbClr val="00B0F0"/>
                          </a:solidFill>
                          <a:latin typeface="Arial" pitchFamily="34" charset="0"/>
                          <a:ea typeface="Times New Roman"/>
                          <a:cs typeface="Arial" pitchFamily="34" charset="0"/>
                          <a:hlinkClick r:id="rId12" action="ppaction://hlinksldjump"/>
                        </a:rPr>
                        <a:t> </a:t>
                      </a:r>
                      <a:r>
                        <a:rPr lang="es-MX" sz="1100" b="1" u="none" strike="noStrike" dirty="0" err="1">
                          <a:solidFill>
                            <a:srgbClr val="00B0F0"/>
                          </a:solidFill>
                          <a:latin typeface="Arial" pitchFamily="34" charset="0"/>
                          <a:ea typeface="Times New Roman"/>
                          <a:cs typeface="Arial" pitchFamily="34" charset="0"/>
                          <a:hlinkClick r:id="rId12" action="ppaction://hlinksldjump"/>
                        </a:rPr>
                        <a:t>Barboza</a:t>
                      </a:r>
                      <a:r>
                        <a:rPr lang="es-MX" sz="1100" b="1" u="sng" dirty="0">
                          <a:solidFill>
                            <a:srgbClr val="00B0F0"/>
                          </a:solidFill>
                          <a:latin typeface="Arial" pitchFamily="34" charset="0"/>
                          <a:ea typeface="Times New Roman"/>
                          <a:cs typeface="Arial" pitchFamily="34" charset="0"/>
                          <a:hlinkClick r:id="rId12" action="ppaction://hlinksldjump"/>
                        </a:rPr>
                        <a:t> Gutiérrez</a:t>
                      </a:r>
                      <a:endParaRPr lang="es-MX" sz="1100" b="1" dirty="0">
                        <a:solidFill>
                          <a:srgbClr val="00B0F0"/>
                        </a:solidFill>
                        <a:latin typeface="Arial" pitchFamily="34" charset="0"/>
                        <a:ea typeface="Times New Roman"/>
                        <a:cs typeface="Arial" pitchFamily="34" charset="0"/>
                      </a:endParaRPr>
                    </a:p>
                    <a:p>
                      <a:pPr algn="l">
                        <a:lnSpc>
                          <a:spcPct val="100000"/>
                        </a:lnSpc>
                        <a:spcAft>
                          <a:spcPts val="0"/>
                        </a:spcAft>
                      </a:pPr>
                      <a:r>
                        <a:rPr lang="es-MX" sz="1100" b="1" dirty="0">
                          <a:solidFill>
                            <a:srgbClr val="00B0F0"/>
                          </a:solidFill>
                          <a:latin typeface="Arial" pitchFamily="34" charset="0"/>
                          <a:ea typeface="Calibri"/>
                          <a:cs typeface="Arial" pitchFamily="34" charset="0"/>
                          <a:hlinkClick r:id="rId13" action="ppaction://hlinksldjump"/>
                        </a:rPr>
                        <a:t>Matemática discreta para la computación : nociones teóricas y problemas resueltos / Miguel Ángel García Muñoz</a:t>
                      </a:r>
                      <a:endParaRPr lang="es-MX" sz="1100" b="1" dirty="0">
                        <a:solidFill>
                          <a:srgbClr val="00B0F0"/>
                        </a:solidFill>
                        <a:latin typeface="Arial" pitchFamily="34" charset="0"/>
                        <a:ea typeface="Calibri"/>
                        <a:cs typeface="Arial" pitchFamily="34" charset="0"/>
                      </a:endParaRPr>
                    </a:p>
                    <a:p>
                      <a:pPr algn="l">
                        <a:lnSpc>
                          <a:spcPct val="100000"/>
                        </a:lnSpc>
                        <a:spcAft>
                          <a:spcPts val="0"/>
                        </a:spcAft>
                      </a:pPr>
                      <a:r>
                        <a:rPr lang="es-MX" sz="1100" b="1" u="sng" dirty="0" smtClean="0">
                          <a:solidFill>
                            <a:srgbClr val="00B0F0"/>
                          </a:solidFill>
                          <a:latin typeface="Arial" pitchFamily="34" charset="0"/>
                          <a:ea typeface="Helvetica Neue"/>
                          <a:cs typeface="Arial" pitchFamily="34" charset="0"/>
                          <a:hlinkClick r:id="rId14" action="ppaction://hlinksldjump"/>
                        </a:rPr>
                        <a:t>Matemática</a:t>
                      </a:r>
                      <a:r>
                        <a:rPr lang="es-MX" sz="1100" b="1" u="sng" dirty="0">
                          <a:solidFill>
                            <a:srgbClr val="00B0F0"/>
                          </a:solidFill>
                          <a:latin typeface="Arial" pitchFamily="34" charset="0"/>
                          <a:ea typeface="Helvetica Neue"/>
                          <a:cs typeface="Arial" pitchFamily="34" charset="0"/>
                          <a:hlinkClick r:id="rId14" action="ppaction://hlinksldjump"/>
                        </a:rPr>
                        <a:t> discreta y sus aplicaciones / Kenneth H. Rosen ; </a:t>
                      </a:r>
                      <a:r>
                        <a:rPr lang="es-MX" sz="1100" b="1" u="sng" dirty="0" err="1">
                          <a:solidFill>
                            <a:srgbClr val="00B0F0"/>
                          </a:solidFill>
                          <a:latin typeface="Arial" pitchFamily="34" charset="0"/>
                          <a:ea typeface="Helvetica Neue"/>
                          <a:cs typeface="Arial" pitchFamily="34" charset="0"/>
                          <a:hlinkClick r:id="rId14" action="ppaction://hlinksldjump"/>
                        </a:rPr>
                        <a:t>tr</a:t>
                      </a:r>
                      <a:r>
                        <a:rPr lang="es-MX" sz="1100" b="1" u="sng" dirty="0">
                          <a:solidFill>
                            <a:srgbClr val="00B0F0"/>
                          </a:solidFill>
                          <a:latin typeface="Arial" pitchFamily="34" charset="0"/>
                          <a:ea typeface="Helvetica Neue"/>
                          <a:cs typeface="Arial" pitchFamily="34" charset="0"/>
                          <a:hlinkClick r:id="rId14" action="ppaction://hlinksldjump"/>
                        </a:rPr>
                        <a:t>., José Manuel Pérez Morales ... [y otros.]</a:t>
                      </a:r>
                      <a:endParaRPr lang="es-MX" sz="1100" b="1" dirty="0">
                        <a:solidFill>
                          <a:srgbClr val="00B0F0"/>
                        </a:solidFill>
                        <a:latin typeface="Arial" pitchFamily="34" charset="0"/>
                        <a:ea typeface="Times New Roman"/>
                        <a:cs typeface="Arial" pitchFamily="34" charset="0"/>
                      </a:endParaRPr>
                    </a:p>
                    <a:p>
                      <a:pPr algn="l">
                        <a:lnSpc>
                          <a:spcPct val="100000"/>
                        </a:lnSpc>
                        <a:spcAft>
                          <a:spcPts val="0"/>
                        </a:spcAft>
                      </a:pPr>
                      <a:r>
                        <a:rPr lang="es-MX" sz="1100" b="1" dirty="0">
                          <a:solidFill>
                            <a:srgbClr val="00B0F0"/>
                          </a:solidFill>
                          <a:latin typeface="Arial" pitchFamily="34" charset="0"/>
                          <a:ea typeface="Calibri"/>
                          <a:cs typeface="Arial" pitchFamily="34" charset="0"/>
                          <a:hlinkClick r:id="rId15" action="ppaction://hlinksldjump"/>
                        </a:rPr>
                        <a:t>Matemáticas discretas con aplicación a las ciencias de la computación</a:t>
                      </a:r>
                      <a:endParaRPr lang="es-MX" sz="1100" b="1" dirty="0">
                        <a:solidFill>
                          <a:srgbClr val="00B0F0"/>
                        </a:solidFill>
                        <a:latin typeface="Arial" pitchFamily="34" charset="0"/>
                        <a:ea typeface="Calibri"/>
                        <a:cs typeface="Arial" pitchFamily="34" charset="0"/>
                      </a:endParaRPr>
                    </a:p>
                    <a:p>
                      <a:pPr algn="l">
                        <a:lnSpc>
                          <a:spcPct val="100000"/>
                        </a:lnSpc>
                        <a:spcAft>
                          <a:spcPts val="0"/>
                        </a:spcAft>
                      </a:pPr>
                      <a:r>
                        <a:rPr lang="es-MX" sz="1100" b="1" dirty="0" smtClean="0">
                          <a:solidFill>
                            <a:srgbClr val="00B0F0"/>
                          </a:solidFill>
                          <a:latin typeface="Arial" pitchFamily="34" charset="0"/>
                          <a:ea typeface="Calibri"/>
                          <a:cs typeface="Arial" pitchFamily="34" charset="0"/>
                          <a:hlinkClick r:id="rId16" action="ppaction://hlinksldjump"/>
                        </a:rPr>
                        <a:t>Matemáticas</a:t>
                      </a:r>
                      <a:r>
                        <a:rPr lang="es-MX" sz="1100" b="1" dirty="0">
                          <a:solidFill>
                            <a:srgbClr val="00B0F0"/>
                          </a:solidFill>
                          <a:latin typeface="Arial" pitchFamily="34" charset="0"/>
                          <a:ea typeface="Calibri"/>
                          <a:cs typeface="Arial" pitchFamily="34" charset="0"/>
                          <a:hlinkClick r:id="rId16" action="ppaction://hlinksldjump"/>
                        </a:rPr>
                        <a:t> discretas con teoría de gráficas y combinatoria / T. </a:t>
                      </a:r>
                      <a:r>
                        <a:rPr lang="es-MX" sz="1100" b="1" dirty="0" err="1">
                          <a:solidFill>
                            <a:srgbClr val="00B0F0"/>
                          </a:solidFill>
                          <a:latin typeface="Arial" pitchFamily="34" charset="0"/>
                          <a:ea typeface="Calibri"/>
                          <a:cs typeface="Arial" pitchFamily="34" charset="0"/>
                          <a:hlinkClick r:id="rId16" action="ppaction://hlinksldjump"/>
                        </a:rPr>
                        <a:t>Veerarajan</a:t>
                      </a:r>
                      <a:r>
                        <a:rPr lang="es-MX" sz="1100" b="1" dirty="0">
                          <a:solidFill>
                            <a:srgbClr val="00B0F0"/>
                          </a:solidFill>
                          <a:latin typeface="Arial" pitchFamily="34" charset="0"/>
                          <a:ea typeface="Calibri"/>
                          <a:cs typeface="Arial" pitchFamily="34" charset="0"/>
                          <a:hlinkClick r:id="rId16" action="ppaction://hlinksldjump"/>
                        </a:rPr>
                        <a:t> ; traducción, Gabriel Nagore C.</a:t>
                      </a:r>
                      <a:endParaRPr lang="es-MX" sz="1100" b="1" dirty="0">
                        <a:solidFill>
                          <a:srgbClr val="00B0F0"/>
                        </a:solidFill>
                        <a:latin typeface="Arial" pitchFamily="34" charset="0"/>
                        <a:ea typeface="Calibri"/>
                        <a:cs typeface="Arial" pitchFamily="34" charset="0"/>
                      </a:endParaRPr>
                    </a:p>
                  </a:txBody>
                  <a:tcPr marL="89535" marR="89535" marT="0" marB="0">
                    <a:lnL>
                      <a:noFill/>
                    </a:lnL>
                    <a:lnR>
                      <a:noFill/>
                    </a:lnR>
                    <a:lnT>
                      <a:noFill/>
                    </a:lnT>
                    <a:lnB>
                      <a:noFill/>
                    </a:lnB>
                  </a:tcPr>
                </a:tc>
              </a:tr>
            </a:tbl>
          </a:graphicData>
        </a:graphic>
      </p:graphicFrame>
      <p:sp>
        <p:nvSpPr>
          <p:cNvPr id="25603" name="Rectangle 3"/>
          <p:cNvSpPr>
            <a:spLocks noChangeArrowheads="1"/>
          </p:cNvSpPr>
          <p:nvPr/>
        </p:nvSpPr>
        <p:spPr bwMode="auto">
          <a:xfrm>
            <a:off x="661717" y="4661955"/>
            <a:ext cx="8629285"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17" action="ppaction://hlinksldjump"/>
              </a:rPr>
              <a:t>Problemas</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17" action="ppaction://hlinksldjump"/>
              </a:rPr>
              <a:t> </a:t>
            </a:r>
            <a:r>
              <a:rPr kumimoji="0" lang="es-MX" sz="1100" b="1"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17" action="ppaction://hlinksldjump"/>
              </a:rPr>
              <a:t>de</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17" action="ppaction://hlinksldjump"/>
              </a:rPr>
              <a:t> matemática </a:t>
            </a:r>
            <a:r>
              <a:rPr kumimoji="0" lang="es-MX" sz="1100" b="1"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17" action="ppaction://hlinksldjump"/>
              </a:rPr>
              <a:t>discreta</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17" action="ppaction://hlinksldjump"/>
              </a:rPr>
              <a:t> / Carmen Alegre Gil, Ana Martínez Pastor, MŒ Carmen Pedraza Aguilera</a:t>
            </a:r>
            <a:endParaRPr kumimoji="0" lang="es-MX" sz="11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err="1" smtClean="0">
                <a:ln>
                  <a:noFill/>
                </a:ln>
                <a:solidFill>
                  <a:srgbClr val="00B0F0"/>
                </a:solidFill>
                <a:effectLst/>
                <a:latin typeface="Arial" pitchFamily="34" charset="0"/>
                <a:ea typeface="Calibri" pitchFamily="34" charset="0"/>
                <a:cs typeface="Arial" pitchFamily="34" charset="0"/>
                <a:hlinkClick r:id="rId18" action="ppaction://hlinksldjump"/>
              </a:rPr>
              <a:t>Teoria</a:t>
            </a:r>
            <a:r>
              <a:rPr kumimoji="0" lang="es-MX" sz="1100" b="1"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18" action="ppaction://hlinksldjump"/>
              </a:rPr>
              <a:t> de graficas</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18" action="ppaction://hlinksldjump"/>
              </a:rPr>
              <a:t> / Santiago López </a:t>
            </a:r>
            <a:r>
              <a:rPr kumimoji="0" lang="es-MX" sz="1100" b="1"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18" action="ppaction://hlinksldjump"/>
              </a:rPr>
              <a:t>de</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18" action="ppaction://hlinksldjump"/>
              </a:rPr>
              <a:t> </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18" action="ppaction://hlinksldjump"/>
              </a:rPr>
              <a:t>Medrano</a:t>
            </a:r>
            <a:endPar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endParaRPr>
          </a:p>
          <a:p>
            <a:pPr defTabSz="914400" eaLnBrk="0" fontAlgn="base" hangingPunct="0">
              <a:spcBef>
                <a:spcPct val="0"/>
              </a:spcBef>
              <a:spcAft>
                <a:spcPct val="0"/>
              </a:spcAft>
            </a:pPr>
            <a:r>
              <a:rPr lang="es-MX" sz="1100" b="1" dirty="0" smtClean="0">
                <a:solidFill>
                  <a:srgbClr val="008080"/>
                </a:solidFill>
                <a:latin typeface="Arial" pitchFamily="34" charset="0"/>
                <a:cs typeface="Arial" pitchFamily="34" charset="0"/>
                <a:hlinkClick r:id="rId19" action="ppaction://hlinksldjump"/>
              </a:rPr>
              <a:t>Matemáticas discretas Edward R. </a:t>
            </a:r>
            <a:r>
              <a:rPr lang="es-MX" sz="1100" b="1" dirty="0" err="1" smtClean="0">
                <a:solidFill>
                  <a:srgbClr val="008080"/>
                </a:solidFill>
                <a:latin typeface="Arial" pitchFamily="34" charset="0"/>
                <a:cs typeface="Arial" pitchFamily="34" charset="0"/>
                <a:hlinkClick r:id="rId19" action="ppaction://hlinksldjump"/>
              </a:rPr>
              <a:t>Scheinerman</a:t>
            </a:r>
            <a:r>
              <a:rPr lang="es-MX" sz="1100" b="1" dirty="0" smtClean="0">
                <a:solidFill>
                  <a:srgbClr val="008080"/>
                </a:solidFill>
                <a:latin typeface="Arial" pitchFamily="34" charset="0"/>
                <a:cs typeface="Arial" pitchFamily="34" charset="0"/>
                <a:hlinkClick r:id="rId19" action="ppaction://hlinksldjump"/>
              </a:rPr>
              <a:t> ; traducción Virgilio </a:t>
            </a:r>
            <a:r>
              <a:rPr lang="es-MX" sz="1100" b="1" dirty="0" err="1" smtClean="0">
                <a:solidFill>
                  <a:srgbClr val="008080"/>
                </a:solidFill>
                <a:latin typeface="Arial" pitchFamily="34" charset="0"/>
                <a:cs typeface="Arial" pitchFamily="34" charset="0"/>
                <a:hlinkClick r:id="rId19" action="ppaction://hlinksldjump"/>
              </a:rPr>
              <a:t>Gonzalez</a:t>
            </a:r>
            <a:r>
              <a:rPr lang="es-MX" sz="1100" b="1" dirty="0" smtClean="0">
                <a:solidFill>
                  <a:srgbClr val="008080"/>
                </a:solidFill>
                <a:latin typeface="Arial" pitchFamily="34" charset="0"/>
                <a:cs typeface="Arial" pitchFamily="34" charset="0"/>
                <a:hlinkClick r:id="rId19" action="ppaction://hlinksldjump"/>
              </a:rPr>
              <a:t> </a:t>
            </a:r>
            <a:r>
              <a:rPr lang="es-MX" sz="1100" b="1" dirty="0" smtClean="0">
                <a:solidFill>
                  <a:srgbClr val="008080"/>
                </a:solidFill>
                <a:latin typeface="Arial" pitchFamily="34" charset="0"/>
                <a:cs typeface="Arial" pitchFamily="34" charset="0"/>
                <a:hlinkClick r:id="rId19" action="ppaction://hlinksldjump"/>
              </a:rPr>
              <a:t>Pozo</a:t>
            </a:r>
            <a:endParaRPr kumimoji="0" lang="es-MX" sz="11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err="1" smtClean="0">
                <a:ln>
                  <a:noFill/>
                </a:ln>
                <a:solidFill>
                  <a:srgbClr val="00B0F0"/>
                </a:solidFill>
                <a:effectLst/>
                <a:latin typeface="Arial" pitchFamily="34" charset="0"/>
                <a:ea typeface="Calibri" pitchFamily="34" charset="0"/>
                <a:cs typeface="Arial" pitchFamily="34" charset="0"/>
                <a:hlinkClick r:id="rId20" action="ppaction://hlinksldjump"/>
              </a:rPr>
              <a:t>Teoria</a:t>
            </a:r>
            <a:r>
              <a:rPr kumimoji="0" lang="es-MX" sz="1100" b="1"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20" action="ppaction://hlinksldjump"/>
              </a:rPr>
              <a:t> y problemas de </a:t>
            </a:r>
            <a:r>
              <a:rPr kumimoji="0" lang="es-MX" sz="1100" b="1" i="0" u="none" strike="noStrike" cap="none" normalizeH="0" baseline="0" dirty="0" err="1" smtClean="0">
                <a:ln>
                  <a:noFill/>
                </a:ln>
                <a:solidFill>
                  <a:srgbClr val="00B0F0"/>
                </a:solidFill>
                <a:effectLst/>
                <a:latin typeface="Arial" pitchFamily="34" charset="0"/>
                <a:ea typeface="Calibri" pitchFamily="34" charset="0"/>
                <a:cs typeface="Arial" pitchFamily="34" charset="0"/>
                <a:hlinkClick r:id="rId20" action="ppaction://hlinksldjump"/>
              </a:rPr>
              <a:t>teoria</a:t>
            </a:r>
            <a:r>
              <a:rPr kumimoji="0" lang="es-MX" sz="1100" b="1"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20" action="ppaction://hlinksldjump"/>
              </a:rPr>
              <a:t> de conjuntos y temas afines</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20" action="ppaction://hlinksldjump"/>
              </a:rPr>
              <a:t> / </a:t>
            </a:r>
            <a:r>
              <a:rPr kumimoji="0" lang="es-MX" sz="1100" b="0" i="0" u="none" strike="noStrike" cap="none" normalizeH="0" baseline="0" dirty="0" err="1" smtClean="0">
                <a:ln>
                  <a:noFill/>
                </a:ln>
                <a:solidFill>
                  <a:srgbClr val="00B0F0"/>
                </a:solidFill>
                <a:effectLst/>
                <a:latin typeface="Arial" pitchFamily="34" charset="0"/>
                <a:ea typeface="Calibri" pitchFamily="34" charset="0"/>
                <a:cs typeface="Arial" pitchFamily="34" charset="0"/>
                <a:hlinkClick r:id="rId20" action="ppaction://hlinksldjump"/>
              </a:rPr>
              <a:t>Saymour</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20" action="ppaction://hlinksldjump"/>
              </a:rPr>
              <a:t> </a:t>
            </a:r>
            <a:r>
              <a:rPr kumimoji="0" lang="es-MX" sz="1100" b="0" i="0" u="none" strike="noStrike" cap="none" normalizeH="0" baseline="0" dirty="0" err="1" smtClean="0">
                <a:ln>
                  <a:noFill/>
                </a:ln>
                <a:solidFill>
                  <a:srgbClr val="00B0F0"/>
                </a:solidFill>
                <a:effectLst/>
                <a:latin typeface="Arial" pitchFamily="34" charset="0"/>
                <a:ea typeface="Calibri" pitchFamily="34" charset="0"/>
                <a:cs typeface="Arial" pitchFamily="34" charset="0"/>
                <a:hlinkClick r:id="rId20" action="ppaction://hlinksldjump"/>
              </a:rPr>
              <a:t>Lipschutz</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20" action="ppaction://hlinksldjump"/>
              </a:rPr>
              <a:t> ; </a:t>
            </a:r>
            <a:r>
              <a:rPr kumimoji="0" lang="es-MX" sz="1100" b="0" i="0" u="none" strike="noStrike" cap="none" normalizeH="0" baseline="0" dirty="0" err="1" smtClean="0">
                <a:ln>
                  <a:noFill/>
                </a:ln>
                <a:solidFill>
                  <a:srgbClr val="00B0F0"/>
                </a:solidFill>
                <a:effectLst/>
                <a:latin typeface="Arial" pitchFamily="34" charset="0"/>
                <a:ea typeface="Calibri" pitchFamily="34" charset="0"/>
                <a:cs typeface="Arial" pitchFamily="34" charset="0"/>
                <a:hlinkClick r:id="rId20" action="ppaction://hlinksldjump"/>
              </a:rPr>
              <a:t>tr</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20" action="ppaction://hlinksldjump"/>
              </a:rPr>
              <a:t>. </a:t>
            </a:r>
            <a:r>
              <a:rPr kumimoji="0" lang="es-MX" sz="1100" b="0" i="0" u="none" strike="noStrike" cap="none" normalizeH="0" baseline="0" dirty="0" err="1" smtClean="0">
                <a:ln>
                  <a:noFill/>
                </a:ln>
                <a:solidFill>
                  <a:srgbClr val="00B0F0"/>
                </a:solidFill>
                <a:effectLst/>
                <a:latin typeface="Arial" pitchFamily="34" charset="0"/>
                <a:ea typeface="Calibri" pitchFamily="34" charset="0"/>
                <a:cs typeface="Arial" pitchFamily="34" charset="0"/>
                <a:hlinkClick r:id="rId20" action="ppaction://hlinksldjump"/>
              </a:rPr>
              <a:t>Jesus</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20" action="ppaction://hlinksldjump"/>
              </a:rPr>
              <a:t> </a:t>
            </a:r>
            <a:r>
              <a:rPr kumimoji="0" lang="es-MX" sz="1100" b="0" i="0" u="none" strike="noStrike" cap="none" normalizeH="0" baseline="0" dirty="0" err="1" smtClean="0">
                <a:ln>
                  <a:noFill/>
                </a:ln>
                <a:solidFill>
                  <a:srgbClr val="00B0F0"/>
                </a:solidFill>
                <a:effectLst/>
                <a:latin typeface="Arial" pitchFamily="34" charset="0"/>
                <a:ea typeface="Calibri" pitchFamily="34" charset="0"/>
                <a:cs typeface="Arial" pitchFamily="34" charset="0"/>
                <a:hlinkClick r:id="rId20" action="ppaction://hlinksldjump"/>
              </a:rPr>
              <a:t>Maria</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20" action="ppaction://hlinksldjump"/>
              </a:rPr>
              <a:t> Castaño </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20" action="ppaction://hlinksldjump"/>
              </a:rPr>
              <a:t>;</a:t>
            </a:r>
            <a:r>
              <a:rPr kumimoji="0" lang="es-MX" sz="1100" b="0" i="0" u="none" strike="noStrike" cap="none" normalizeH="0" baseline="0" dirty="0" smtClean="0">
                <a:ln>
                  <a:noFill/>
                </a:ln>
                <a:solidFill>
                  <a:srgbClr val="00B0F0"/>
                </a:solidFill>
                <a:effectLst/>
                <a:latin typeface="Arial" pitchFamily="34" charset="0"/>
                <a:ea typeface="Calibri" pitchFamily="34" charset="0"/>
                <a:cs typeface="Arial" pitchFamily="34" charset="0"/>
                <a:hlinkClick r:id="rId20" action="ppaction://hlinksldjump"/>
              </a:rPr>
              <a:t> Emilio Robledo Moncada</a:t>
            </a:r>
            <a:endParaRPr kumimoji="0" lang="es-MX" sz="1800" b="0" i="0" u="none" strike="noStrike" cap="none" normalizeH="0" baseline="0" dirty="0" smtClean="0">
              <a:ln>
                <a:noFill/>
              </a:ln>
              <a:solidFill>
                <a:srgbClr val="00B0F0"/>
              </a:solidFill>
              <a:effectLst/>
              <a:latin typeface="Arial" pitchFamily="34" charset="0"/>
              <a:cs typeface="Arial" pitchFamily="34" charset="0"/>
            </a:endParaRPr>
          </a:p>
        </p:txBody>
      </p:sp>
      <p:pic>
        <p:nvPicPr>
          <p:cNvPr id="8" name="Picture 2" descr="Resultado de imagen para libros gif"/>
          <p:cNvPicPr>
            <a:picLocks noChangeAspect="1" noChangeArrowheads="1" noCrop="1"/>
          </p:cNvPicPr>
          <p:nvPr/>
        </p:nvPicPr>
        <p:blipFill>
          <a:blip r:embed="rId21"/>
          <a:srcRect/>
          <a:stretch>
            <a:fillRect/>
          </a:stretch>
        </p:blipFill>
        <p:spPr bwMode="auto">
          <a:xfrm flipH="1">
            <a:off x="9052560" y="2188345"/>
            <a:ext cx="2585266" cy="3389495"/>
          </a:xfrm>
          <a:prstGeom prst="rect">
            <a:avLst/>
          </a:prstGeom>
          <a:noFill/>
        </p:spPr>
      </p:pic>
      <p:sp>
        <p:nvSpPr>
          <p:cNvPr id="9" name="8 Flecha derecha"/>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
        <p:nvSpPr>
          <p:cNvPr id="10" name="9 Flecha derecha">
            <a:hlinkClick r:id="rId22" action="ppaction://hlinksldjump"/>
          </p:cNvPr>
          <p:cNvSpPr/>
          <p:nvPr/>
        </p:nvSpPr>
        <p:spPr>
          <a:xfrm>
            <a:off x="10204945"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hlinkClick r:id="rId22" action="ppaction://hlinksldjump"/>
              </a:rPr>
              <a:t>inicio</a:t>
            </a:r>
            <a:endParaRPr lang="es-MX" dirty="0"/>
          </a:p>
        </p:txBody>
      </p:sp>
      <p:sp>
        <p:nvSpPr>
          <p:cNvPr id="11" name="10 Rectángulo"/>
          <p:cNvSpPr/>
          <p:nvPr/>
        </p:nvSpPr>
        <p:spPr>
          <a:xfrm>
            <a:off x="730468" y="2317559"/>
            <a:ext cx="8145517" cy="261610"/>
          </a:xfrm>
          <a:prstGeom prst="rect">
            <a:avLst/>
          </a:prstGeom>
        </p:spPr>
        <p:txBody>
          <a:bodyPr wrap="square">
            <a:spAutoFit/>
          </a:bodyPr>
          <a:lstStyle/>
          <a:p>
            <a:r>
              <a:rPr lang="en-US" sz="1100" b="1" dirty="0" smtClean="0">
                <a:solidFill>
                  <a:srgbClr val="008080"/>
                </a:solidFill>
                <a:latin typeface="Arial" pitchFamily="34" charset="0"/>
                <a:cs typeface="Arial" pitchFamily="34" charset="0"/>
                <a:hlinkClick r:id="rId23" action="ppaction://hlinksldjump"/>
              </a:rPr>
              <a:t>Elementary symbolic logic / By w. </a:t>
            </a:r>
            <a:r>
              <a:rPr lang="en-US" sz="1100" b="1" dirty="0" err="1" smtClean="0">
                <a:solidFill>
                  <a:srgbClr val="008080"/>
                </a:solidFill>
                <a:latin typeface="Arial" pitchFamily="34" charset="0"/>
                <a:cs typeface="Arial" pitchFamily="34" charset="0"/>
                <a:hlinkClick r:id="rId23" action="ppaction://hlinksldjump"/>
              </a:rPr>
              <a:t>gustason</a:t>
            </a:r>
            <a:r>
              <a:rPr lang="en-US" sz="1100" b="1" dirty="0" smtClean="0">
                <a:solidFill>
                  <a:srgbClr val="008080"/>
                </a:solidFill>
                <a:latin typeface="Arial" pitchFamily="34" charset="0"/>
                <a:cs typeface="Arial" pitchFamily="34" charset="0"/>
                <a:hlinkClick r:id="rId23" action="ppaction://hlinksldjump"/>
              </a:rPr>
              <a:t> and d. e. </a:t>
            </a:r>
            <a:r>
              <a:rPr lang="en-US" sz="1100" b="1" dirty="0" err="1" smtClean="0">
                <a:solidFill>
                  <a:srgbClr val="008080"/>
                </a:solidFill>
                <a:latin typeface="Arial" pitchFamily="34" charset="0"/>
                <a:cs typeface="Arial" pitchFamily="34" charset="0"/>
                <a:hlinkClick r:id="rId23" action="ppaction://hlinksldjump"/>
              </a:rPr>
              <a:t>ulrich</a:t>
            </a:r>
            <a:r>
              <a:rPr lang="en-US" sz="1100" b="1" dirty="0" smtClean="0">
                <a:solidFill>
                  <a:srgbClr val="008080"/>
                </a:solidFill>
                <a:latin typeface="Arial" pitchFamily="34" charset="0"/>
                <a:cs typeface="Arial" pitchFamily="34" charset="0"/>
                <a:hlinkClick r:id="rId23" action="ppaction://hlinksldjump"/>
              </a:rPr>
              <a:t>.</a:t>
            </a:r>
            <a:endParaRPr lang="es-MX" sz="1100" dirty="0">
              <a:solidFill>
                <a:srgbClr val="00808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65613" y="2559676"/>
          <a:ext cx="4001887" cy="4113291"/>
        </p:xfrm>
        <a:graphic>
          <a:graphicData uri="http://schemas.openxmlformats.org/drawingml/2006/table">
            <a:tbl>
              <a:tblPr>
                <a:tableStyleId>{327F97BB-C833-4FB7-BDE5-3F7075034690}</a:tableStyleId>
              </a:tblPr>
              <a:tblGrid>
                <a:gridCol w="2421281"/>
                <a:gridCol w="1580606"/>
              </a:tblGrid>
              <a:tr h="227680">
                <a:tc>
                  <a:txBody>
                    <a:bodyPr/>
                    <a:lstStyle/>
                    <a:p>
                      <a:pPr algn="l">
                        <a:lnSpc>
                          <a:spcPct val="107000"/>
                        </a:lnSpc>
                        <a:spcAft>
                          <a:spcPts val="0"/>
                        </a:spcAft>
                      </a:pPr>
                      <a:r>
                        <a:rPr lang="es-MX" sz="1200" b="1" dirty="0">
                          <a:latin typeface="Arial" pitchFamily="34" charset="0"/>
                          <a:cs typeface="Arial" pitchFamily="34" charset="0"/>
                        </a:rPr>
                        <a:t>Ubicación</a:t>
                      </a:r>
                      <a:endParaRPr lang="es-MX" sz="1200" b="1" dirty="0">
                        <a:solidFill>
                          <a:schemeClr val="tx1"/>
                        </a:solidFill>
                        <a:latin typeface="Arial" pitchFamily="34" charset="0"/>
                        <a:ea typeface="Calibri"/>
                        <a:cs typeface="Arial" pitchFamily="34" charset="0"/>
                      </a:endParaRPr>
                    </a:p>
                  </a:txBody>
                  <a:tcPr marL="89614" marR="89614" marT="44807" marB="44807" anchor="b"/>
                </a:tc>
                <a:tc>
                  <a:txBody>
                    <a:bodyPr/>
                    <a:lstStyle/>
                    <a:p>
                      <a:pPr algn="l">
                        <a:lnSpc>
                          <a:spcPct val="107000"/>
                        </a:lnSpc>
                        <a:spcAft>
                          <a:spcPts val="0"/>
                        </a:spcAft>
                      </a:pPr>
                      <a:r>
                        <a:rPr lang="es-MX" sz="1200" b="1" dirty="0">
                          <a:latin typeface="Arial" pitchFamily="34" charset="0"/>
                          <a:cs typeface="Arial" pitchFamily="34" charset="0"/>
                        </a:rPr>
                        <a:t>Numero de Clasificación</a:t>
                      </a:r>
                      <a:endParaRPr lang="es-MX" sz="1200" b="1" dirty="0">
                        <a:solidFill>
                          <a:schemeClr val="tx1"/>
                        </a:solidFill>
                        <a:latin typeface="Arial" pitchFamily="34" charset="0"/>
                        <a:ea typeface="Calibri"/>
                        <a:cs typeface="Arial" pitchFamily="34" charset="0"/>
                      </a:endParaRPr>
                    </a:p>
                  </a:txBody>
                  <a:tcPr marL="89614" marR="89614" marT="44807" marB="44807" anchor="b"/>
                </a:tc>
              </a:tr>
              <a:tr h="365745">
                <a:tc>
                  <a:txBody>
                    <a:bodyPr/>
                    <a:lstStyle/>
                    <a:p>
                      <a:pPr algn="l">
                        <a:lnSpc>
                          <a:spcPct val="107000"/>
                        </a:lnSpc>
                        <a:spcAft>
                          <a:spcPts val="0"/>
                        </a:spcAft>
                      </a:pPr>
                      <a:r>
                        <a:rPr lang="es-MX" sz="1200" dirty="0">
                          <a:latin typeface="Arial" pitchFamily="34" charset="0"/>
                          <a:cs typeface="Arial" pitchFamily="34" charset="0"/>
                        </a:rPr>
                        <a:t>Facultad de Estudios Superiores </a:t>
                      </a:r>
                      <a:r>
                        <a:rPr lang="es-MX" sz="1200" dirty="0" smtClean="0">
                          <a:latin typeface="Arial" pitchFamily="34" charset="0"/>
                          <a:cs typeface="Arial" pitchFamily="34" charset="0"/>
                        </a:rPr>
                        <a:t>Aragón</a:t>
                      </a:r>
                      <a:endParaRPr lang="es-MX" sz="1200" dirty="0">
                        <a:solidFill>
                          <a:schemeClr val="tx1"/>
                        </a:solidFill>
                        <a:latin typeface="Arial" pitchFamily="34" charset="0"/>
                        <a:ea typeface="Calibri"/>
                        <a:cs typeface="Arial" pitchFamily="34" charset="0"/>
                      </a:endParaRPr>
                    </a:p>
                  </a:txBody>
                  <a:tcPr marL="89614" marR="89614" marT="44807" marB="44807" anchor="b"/>
                </a:tc>
                <a:tc>
                  <a:txBody>
                    <a:bodyPr/>
                    <a:lstStyle/>
                    <a:p>
                      <a:pPr algn="l">
                        <a:lnSpc>
                          <a:spcPct val="107000"/>
                        </a:lnSpc>
                        <a:spcAft>
                          <a:spcPts val="0"/>
                        </a:spcAft>
                      </a:pPr>
                      <a:r>
                        <a:rPr lang="es-MX" sz="1200">
                          <a:latin typeface="Arial" pitchFamily="34" charset="0"/>
                          <a:cs typeface="Arial" pitchFamily="34" charset="0"/>
                        </a:rPr>
                        <a:t>QA39.2 T44 1996</a:t>
                      </a:r>
                      <a:endParaRPr lang="es-MX" sz="1200">
                        <a:solidFill>
                          <a:schemeClr val="tx1"/>
                        </a:solidFill>
                        <a:latin typeface="Arial" pitchFamily="34" charset="0"/>
                        <a:ea typeface="Calibri"/>
                        <a:cs typeface="Arial" pitchFamily="34" charset="0"/>
                      </a:endParaRPr>
                    </a:p>
                  </a:txBody>
                  <a:tcPr marL="89614" marR="89614" marT="44807" marB="44807" anchor="b"/>
                </a:tc>
              </a:tr>
              <a:tr h="270993">
                <a:tc>
                  <a:txBody>
                    <a:bodyPr/>
                    <a:lstStyle/>
                    <a:p>
                      <a:pPr algn="l">
                        <a:lnSpc>
                          <a:spcPct val="107000"/>
                        </a:lnSpc>
                        <a:spcAft>
                          <a:spcPts val="0"/>
                        </a:spcAft>
                      </a:pPr>
                      <a:r>
                        <a:rPr lang="es-MX" sz="1200" dirty="0">
                          <a:latin typeface="Arial" pitchFamily="34" charset="0"/>
                          <a:cs typeface="Arial" pitchFamily="34" charset="0"/>
                        </a:rPr>
                        <a:t>Facultad de Contaduría y Administración</a:t>
                      </a:r>
                      <a:endParaRPr lang="es-MX" sz="1200" dirty="0">
                        <a:solidFill>
                          <a:schemeClr val="tx1"/>
                        </a:solidFill>
                        <a:latin typeface="Arial" pitchFamily="34" charset="0"/>
                        <a:ea typeface="Calibri"/>
                        <a:cs typeface="Arial" pitchFamily="34" charset="0"/>
                      </a:endParaRPr>
                    </a:p>
                  </a:txBody>
                  <a:tcPr marL="89614" marR="89614" marT="44807" marB="44807" anchor="b"/>
                </a:tc>
                <a:tc>
                  <a:txBody>
                    <a:bodyPr/>
                    <a:lstStyle/>
                    <a:p>
                      <a:pPr algn="l">
                        <a:lnSpc>
                          <a:spcPct val="115000"/>
                        </a:lnSpc>
                      </a:pPr>
                      <a:endParaRPr lang="es-MX" sz="1200">
                        <a:solidFill>
                          <a:schemeClr val="tx1"/>
                        </a:solidFill>
                        <a:latin typeface="Arial" pitchFamily="34" charset="0"/>
                        <a:ea typeface="Times New Roman"/>
                        <a:cs typeface="Arial" pitchFamily="34" charset="0"/>
                      </a:endParaRPr>
                    </a:p>
                  </a:txBody>
                  <a:tcPr marL="89614" marR="89614" marT="44807" marB="44807" anchor="b"/>
                </a:tc>
              </a:tr>
              <a:tr h="270993">
                <a:tc>
                  <a:txBody>
                    <a:bodyPr/>
                    <a:lstStyle/>
                    <a:p>
                      <a:pPr algn="l">
                        <a:lnSpc>
                          <a:spcPct val="107000"/>
                        </a:lnSpc>
                        <a:spcAft>
                          <a:spcPts val="0"/>
                        </a:spcAft>
                      </a:pPr>
                      <a:r>
                        <a:rPr lang="es-MX" sz="1200" dirty="0">
                          <a:latin typeface="Arial" pitchFamily="34" charset="0"/>
                          <a:cs typeface="Arial" pitchFamily="34" charset="0"/>
                        </a:rPr>
                        <a:t>Facultad de Estudios Superiores Cuautitlán 1</a:t>
                      </a:r>
                      <a:endParaRPr lang="es-MX" sz="1200" dirty="0">
                        <a:solidFill>
                          <a:schemeClr val="tx1"/>
                        </a:solidFill>
                        <a:latin typeface="Arial" pitchFamily="34" charset="0"/>
                        <a:ea typeface="Calibri"/>
                        <a:cs typeface="Arial" pitchFamily="34" charset="0"/>
                      </a:endParaRPr>
                    </a:p>
                  </a:txBody>
                  <a:tcPr marL="89614" marR="89614" marT="44807" marB="44807" anchor="b"/>
                </a:tc>
                <a:tc>
                  <a:txBody>
                    <a:bodyPr/>
                    <a:lstStyle/>
                    <a:p>
                      <a:pPr algn="l">
                        <a:lnSpc>
                          <a:spcPct val="115000"/>
                        </a:lnSpc>
                      </a:pPr>
                      <a:endParaRPr lang="es-MX" sz="1200" dirty="0">
                        <a:solidFill>
                          <a:schemeClr val="tx1"/>
                        </a:solidFill>
                        <a:latin typeface="Arial" pitchFamily="34" charset="0"/>
                        <a:ea typeface="Times New Roman"/>
                        <a:cs typeface="Arial" pitchFamily="34" charset="0"/>
                      </a:endParaRPr>
                    </a:p>
                  </a:txBody>
                  <a:tcPr marL="89614" marR="89614" marT="44807" marB="44807" anchor="b"/>
                </a:tc>
              </a:tr>
              <a:tr h="365745">
                <a:tc>
                  <a:txBody>
                    <a:bodyPr/>
                    <a:lstStyle/>
                    <a:p>
                      <a:pPr algn="l">
                        <a:lnSpc>
                          <a:spcPct val="107000"/>
                        </a:lnSpc>
                        <a:spcAft>
                          <a:spcPts val="0"/>
                        </a:spcAft>
                      </a:pPr>
                      <a:r>
                        <a:rPr lang="es-MX" sz="1200" dirty="0">
                          <a:latin typeface="Arial" pitchFamily="34" charset="0"/>
                          <a:cs typeface="Arial" pitchFamily="34" charset="0"/>
                        </a:rPr>
                        <a:t>Facultad de </a:t>
                      </a:r>
                      <a:r>
                        <a:rPr lang="es-MX" sz="1200" dirty="0" smtClean="0">
                          <a:latin typeface="Arial" pitchFamily="34" charset="0"/>
                          <a:cs typeface="Arial" pitchFamily="34" charset="0"/>
                        </a:rPr>
                        <a:t>Ciencias</a:t>
                      </a:r>
                      <a:endParaRPr lang="es-MX" sz="1200" dirty="0">
                        <a:solidFill>
                          <a:schemeClr val="tx1"/>
                        </a:solidFill>
                        <a:latin typeface="Arial" pitchFamily="34" charset="0"/>
                        <a:ea typeface="Calibri"/>
                        <a:cs typeface="Arial" pitchFamily="34" charset="0"/>
                      </a:endParaRPr>
                    </a:p>
                  </a:txBody>
                  <a:tcPr marL="89614" marR="89614" marT="44807" marB="44807" anchor="b"/>
                </a:tc>
                <a:tc>
                  <a:txBody>
                    <a:bodyPr/>
                    <a:lstStyle/>
                    <a:p>
                      <a:pPr algn="l">
                        <a:lnSpc>
                          <a:spcPct val="115000"/>
                        </a:lnSpc>
                      </a:pPr>
                      <a:endParaRPr lang="es-MX" sz="1200" dirty="0">
                        <a:solidFill>
                          <a:schemeClr val="tx1"/>
                        </a:solidFill>
                        <a:latin typeface="Arial" pitchFamily="34" charset="0"/>
                        <a:ea typeface="Times New Roman"/>
                        <a:cs typeface="Arial" pitchFamily="34" charset="0"/>
                      </a:endParaRPr>
                    </a:p>
                  </a:txBody>
                  <a:tcPr marL="89614" marR="89614" marT="44807" marB="44807" anchor="b"/>
                </a:tc>
              </a:tr>
              <a:tr h="270993">
                <a:tc>
                  <a:txBody>
                    <a:bodyPr/>
                    <a:lstStyle/>
                    <a:p>
                      <a:pPr algn="l">
                        <a:lnSpc>
                          <a:spcPct val="107000"/>
                        </a:lnSpc>
                        <a:spcAft>
                          <a:spcPts val="0"/>
                        </a:spcAft>
                      </a:pPr>
                      <a:r>
                        <a:rPr lang="es-MX" sz="1200">
                          <a:latin typeface="Arial" pitchFamily="34" charset="0"/>
                          <a:cs typeface="Arial" pitchFamily="34" charset="0"/>
                        </a:rPr>
                        <a:t>Facultad de Ingeniería</a:t>
                      </a:r>
                      <a:endParaRPr lang="es-MX" sz="1200">
                        <a:solidFill>
                          <a:schemeClr val="tx1"/>
                        </a:solidFill>
                        <a:latin typeface="Arial" pitchFamily="34" charset="0"/>
                        <a:ea typeface="Calibri"/>
                        <a:cs typeface="Arial" pitchFamily="34" charset="0"/>
                      </a:endParaRPr>
                    </a:p>
                  </a:txBody>
                  <a:tcPr marL="89614" marR="89614" marT="44807" marB="44807" anchor="b"/>
                </a:tc>
                <a:tc>
                  <a:txBody>
                    <a:bodyPr/>
                    <a:lstStyle/>
                    <a:p>
                      <a:pPr algn="l">
                        <a:lnSpc>
                          <a:spcPct val="115000"/>
                        </a:lnSpc>
                      </a:pPr>
                      <a:endParaRPr lang="es-MX" sz="1200" dirty="0">
                        <a:solidFill>
                          <a:schemeClr val="tx1"/>
                        </a:solidFill>
                        <a:latin typeface="Arial" pitchFamily="34" charset="0"/>
                        <a:ea typeface="Times New Roman"/>
                        <a:cs typeface="Arial" pitchFamily="34" charset="0"/>
                      </a:endParaRPr>
                    </a:p>
                  </a:txBody>
                  <a:tcPr marL="89614" marR="89614" marT="44807" marB="44807" anchor="b"/>
                </a:tc>
              </a:tr>
              <a:tr h="270993">
                <a:tc>
                  <a:txBody>
                    <a:bodyPr/>
                    <a:lstStyle/>
                    <a:p>
                      <a:pPr algn="l">
                        <a:lnSpc>
                          <a:spcPct val="107000"/>
                        </a:lnSpc>
                        <a:spcAft>
                          <a:spcPts val="0"/>
                        </a:spcAft>
                      </a:pPr>
                      <a:r>
                        <a:rPr lang="es-MX" sz="1200">
                          <a:latin typeface="Arial" pitchFamily="34" charset="0"/>
                          <a:cs typeface="Arial" pitchFamily="34" charset="0"/>
                        </a:rPr>
                        <a:t>"Facultad de Ingeniería. Biblioteca ""Enrique Rivero Borrell"""</a:t>
                      </a:r>
                      <a:endParaRPr lang="es-MX" sz="1200">
                        <a:solidFill>
                          <a:schemeClr val="tx1"/>
                        </a:solidFill>
                        <a:latin typeface="Arial" pitchFamily="34" charset="0"/>
                        <a:ea typeface="Calibri"/>
                        <a:cs typeface="Arial" pitchFamily="34" charset="0"/>
                      </a:endParaRPr>
                    </a:p>
                  </a:txBody>
                  <a:tcPr marL="89614" marR="89614" marT="44807" marB="44807" anchor="b"/>
                </a:tc>
                <a:tc>
                  <a:txBody>
                    <a:bodyPr/>
                    <a:lstStyle/>
                    <a:p>
                      <a:pPr algn="l">
                        <a:lnSpc>
                          <a:spcPct val="115000"/>
                        </a:lnSpc>
                      </a:pPr>
                      <a:endParaRPr lang="es-MX" sz="1200" dirty="0">
                        <a:solidFill>
                          <a:schemeClr val="tx1"/>
                        </a:solidFill>
                        <a:latin typeface="Arial" pitchFamily="34" charset="0"/>
                        <a:ea typeface="Times New Roman"/>
                        <a:cs typeface="Arial" pitchFamily="34" charset="0"/>
                      </a:endParaRPr>
                    </a:p>
                  </a:txBody>
                  <a:tcPr marL="89614" marR="89614" marT="44807" marB="44807" anchor="b"/>
                </a:tc>
              </a:tr>
              <a:tr h="365745">
                <a:tc>
                  <a:txBody>
                    <a:bodyPr/>
                    <a:lstStyle/>
                    <a:p>
                      <a:pPr algn="l">
                        <a:lnSpc>
                          <a:spcPct val="107000"/>
                        </a:lnSpc>
                        <a:spcAft>
                          <a:spcPts val="0"/>
                        </a:spcAft>
                      </a:pPr>
                      <a:r>
                        <a:rPr lang="es-MX" sz="1200" dirty="0">
                          <a:latin typeface="Arial" pitchFamily="34" charset="0"/>
                          <a:cs typeface="Arial" pitchFamily="34" charset="0"/>
                        </a:rPr>
                        <a:t>Instituto de Investigaciones </a:t>
                      </a:r>
                      <a:r>
                        <a:rPr lang="es-MX" sz="1200" dirty="0" smtClean="0">
                          <a:latin typeface="Arial" pitchFamily="34" charset="0"/>
                          <a:cs typeface="Arial" pitchFamily="34" charset="0"/>
                        </a:rPr>
                        <a:t>Económicas</a:t>
                      </a:r>
                      <a:endParaRPr lang="es-MX" sz="1200" dirty="0">
                        <a:solidFill>
                          <a:schemeClr val="tx1"/>
                        </a:solidFill>
                        <a:latin typeface="Arial" pitchFamily="34" charset="0"/>
                        <a:ea typeface="Calibri"/>
                        <a:cs typeface="Arial" pitchFamily="34" charset="0"/>
                      </a:endParaRPr>
                    </a:p>
                  </a:txBody>
                  <a:tcPr marL="89614" marR="89614" marT="44807" marB="44807" anchor="b"/>
                </a:tc>
                <a:tc>
                  <a:txBody>
                    <a:bodyPr/>
                    <a:lstStyle/>
                    <a:p>
                      <a:pPr algn="l">
                        <a:lnSpc>
                          <a:spcPct val="115000"/>
                        </a:lnSpc>
                      </a:pPr>
                      <a:endParaRPr lang="es-MX" sz="1200" dirty="0">
                        <a:solidFill>
                          <a:schemeClr val="tx1"/>
                        </a:solidFill>
                        <a:latin typeface="Arial" pitchFamily="34" charset="0"/>
                        <a:ea typeface="Times New Roman"/>
                        <a:cs typeface="Arial" pitchFamily="34" charset="0"/>
                      </a:endParaRPr>
                    </a:p>
                  </a:txBody>
                  <a:tcPr marL="89614" marR="89614" marT="44807" marB="44807" anchor="b"/>
                </a:tc>
              </a:tr>
              <a:tr h="365745">
                <a:tc>
                  <a:txBody>
                    <a:bodyPr/>
                    <a:lstStyle/>
                    <a:p>
                      <a:pPr algn="l">
                        <a:lnSpc>
                          <a:spcPct val="107000"/>
                        </a:lnSpc>
                        <a:spcAft>
                          <a:spcPts val="0"/>
                        </a:spcAft>
                      </a:pPr>
                      <a:r>
                        <a:rPr lang="es-MX" sz="1200" dirty="0">
                          <a:latin typeface="Arial" pitchFamily="34" charset="0"/>
                          <a:cs typeface="Arial" pitchFamily="34" charset="0"/>
                        </a:rPr>
                        <a:t>Instituto de </a:t>
                      </a:r>
                      <a:r>
                        <a:rPr lang="es-MX" sz="1200" dirty="0" smtClean="0">
                          <a:latin typeface="Arial" pitchFamily="34" charset="0"/>
                          <a:cs typeface="Arial" pitchFamily="34" charset="0"/>
                        </a:rPr>
                        <a:t>Matemáticas</a:t>
                      </a:r>
                      <a:endParaRPr lang="es-MX" sz="1200" dirty="0">
                        <a:solidFill>
                          <a:schemeClr val="tx1"/>
                        </a:solidFill>
                        <a:latin typeface="Arial" pitchFamily="34" charset="0"/>
                        <a:ea typeface="Calibri"/>
                        <a:cs typeface="Arial" pitchFamily="34" charset="0"/>
                      </a:endParaRPr>
                    </a:p>
                  </a:txBody>
                  <a:tcPr marL="89614" marR="89614" marT="44807" marB="44807" anchor="b"/>
                </a:tc>
                <a:tc>
                  <a:txBody>
                    <a:bodyPr/>
                    <a:lstStyle/>
                    <a:p>
                      <a:pPr algn="l">
                        <a:lnSpc>
                          <a:spcPct val="115000"/>
                        </a:lnSpc>
                      </a:pPr>
                      <a:endParaRPr lang="es-MX" sz="1200" dirty="0">
                        <a:solidFill>
                          <a:schemeClr val="tx1"/>
                        </a:solidFill>
                        <a:latin typeface="Arial" pitchFamily="34" charset="0"/>
                        <a:ea typeface="Times New Roman"/>
                        <a:cs typeface="Arial" pitchFamily="34" charset="0"/>
                      </a:endParaRPr>
                    </a:p>
                  </a:txBody>
                  <a:tcPr marL="0" marR="0" marT="0" marB="0" anchor="b"/>
                </a:tc>
              </a:tr>
            </a:tbl>
          </a:graphicData>
        </a:graphic>
      </p:graphicFrame>
      <p:sp>
        <p:nvSpPr>
          <p:cNvPr id="31746" name="Rectangle 2"/>
          <p:cNvSpPr>
            <a:spLocks noChangeArrowheads="1"/>
          </p:cNvSpPr>
          <p:nvPr/>
        </p:nvSpPr>
        <p:spPr bwMode="auto">
          <a:xfrm>
            <a:off x="4308253" y="1792399"/>
            <a:ext cx="2422458" cy="178510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Idioma:</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Spanish</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Autores:</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Tremblay</a:t>
            </a: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Jean-Paul, 1938-, autor</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Información de la publicación:</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México : CECSA, 1996</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Fecha de publicación:</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1996</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Descripción física:</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597 páginas</a:t>
            </a:r>
            <a:endParaRPr kumimoji="0" lang="es-MX"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1088571" y="689207"/>
            <a:ext cx="8525692" cy="830997"/>
          </a:xfrm>
          <a:prstGeom prst="rect">
            <a:avLst/>
          </a:prstGeom>
        </p:spPr>
        <p:txBody>
          <a:bodyPr wrap="square">
            <a:spAutoFit/>
          </a:bodyPr>
          <a:lstStyle/>
          <a:p>
            <a:pPr lvl="0" algn="ctr" defTabSz="914400" fontAlgn="base">
              <a:spcBef>
                <a:spcPct val="0"/>
              </a:spcBef>
              <a:spcAft>
                <a:spcPct val="0"/>
              </a:spcAft>
            </a:pPr>
            <a:r>
              <a:rPr lang="es-MX"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ea typeface="Calibri" pitchFamily="34" charset="0"/>
                <a:cs typeface="Arial" pitchFamily="34" charset="0"/>
              </a:rPr>
              <a:t>Matemáticas discretas con aplicación a las ciencias de la computación</a:t>
            </a:r>
            <a:endParaRPr lang="es-MX"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endParaRPr>
          </a:p>
        </p:txBody>
      </p:sp>
      <p:sp>
        <p:nvSpPr>
          <p:cNvPr id="6" name="5 Rectángulo"/>
          <p:cNvSpPr/>
          <p:nvPr/>
        </p:nvSpPr>
        <p:spPr>
          <a:xfrm>
            <a:off x="6326777" y="3811012"/>
            <a:ext cx="5865223" cy="263149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100" dirty="0" smtClean="0">
                <a:latin typeface="Arial" pitchFamily="34" charset="0"/>
                <a:cs typeface="Arial" pitchFamily="34" charset="0"/>
              </a:rPr>
              <a:t>  En este libro se ven temas desde el capitulo 1 de presenta las matrices que son utilizados en la resolución de sistemas de ecuaciones lineales, además su utilidad mayor en este campo es en la presentación de árboles y grafos que se hace mediante matrices. En el Capítulo II presenta Álgebra de </a:t>
            </a:r>
            <a:r>
              <a:rPr lang="es-MX" sz="1100" dirty="0" err="1" smtClean="0">
                <a:latin typeface="Arial" pitchFamily="34" charset="0"/>
                <a:cs typeface="Arial" pitchFamily="34" charset="0"/>
              </a:rPr>
              <a:t>Boole</a:t>
            </a:r>
            <a:r>
              <a:rPr lang="es-MX" sz="1100" dirty="0" smtClean="0">
                <a:latin typeface="Arial" pitchFamily="34" charset="0"/>
                <a:cs typeface="Arial" pitchFamily="34" charset="0"/>
              </a:rPr>
              <a:t> que permite presentar funciones con dos estados. En el Capítulo III se presenta Mapas de </a:t>
            </a:r>
            <a:r>
              <a:rPr lang="es-MX" sz="1100" dirty="0" err="1" smtClean="0">
                <a:latin typeface="Arial" pitchFamily="34" charset="0"/>
                <a:cs typeface="Arial" pitchFamily="34" charset="0"/>
              </a:rPr>
              <a:t>Karnaugh</a:t>
            </a:r>
            <a:r>
              <a:rPr lang="es-MX" sz="1100" dirty="0" smtClean="0">
                <a:latin typeface="Arial" pitchFamily="34" charset="0"/>
                <a:cs typeface="Arial" pitchFamily="34" charset="0"/>
              </a:rPr>
              <a:t> que permiten simplificar las funciones algebraicas.</a:t>
            </a:r>
          </a:p>
          <a:p>
            <a:pPr algn="just"/>
            <a:r>
              <a:rPr lang="es-MX" sz="1100" dirty="0" smtClean="0">
                <a:latin typeface="Arial" pitchFamily="34" charset="0"/>
                <a:cs typeface="Arial" pitchFamily="34" charset="0"/>
              </a:rPr>
              <a:t>En el Capítulo IV Se tiene las técnicas de conteo las variaciones, permutaciones y combinaciones las cuales son parte de las Matemáticas Discretas que estudia las diversas formas de realizar agrupaciones con los elementos de un conjunto, formándolas y calculando su número. Así hasta que finalmente en el Capítulo VIII se presenta el fundamento de Lenguajes formales y lenguajes naturales, en matemáticas, lógica, y ciencias de la computación, un lenguaje formal es un conjunto</a:t>
            </a:r>
            <a:br>
              <a:rPr lang="es-MX" sz="1100" dirty="0" smtClean="0">
                <a:latin typeface="Arial" pitchFamily="34" charset="0"/>
                <a:cs typeface="Arial" pitchFamily="34" charset="0"/>
              </a:rPr>
            </a:br>
            <a:r>
              <a:rPr lang="es-MX" sz="1100" dirty="0" smtClean="0">
                <a:latin typeface="Arial" pitchFamily="34" charset="0"/>
                <a:cs typeface="Arial" pitchFamily="34" charset="0"/>
              </a:rPr>
              <a:t>de palabras (cadenas de caracteres) de longitud finita formadas a partir de un alfabeto (conjunto de caracteres) finito. Este es un libro muy completo y </a:t>
            </a:r>
            <a:r>
              <a:rPr lang="es-MX" sz="1100" dirty="0" err="1" smtClean="0">
                <a:latin typeface="Arial" pitchFamily="34" charset="0"/>
                <a:cs typeface="Arial" pitchFamily="34" charset="0"/>
              </a:rPr>
              <a:t>util</a:t>
            </a:r>
            <a:r>
              <a:rPr lang="es-MX" sz="1100" dirty="0" smtClean="0">
                <a:latin typeface="Arial" pitchFamily="34" charset="0"/>
                <a:cs typeface="Arial" pitchFamily="34" charset="0"/>
              </a:rPr>
              <a:t> para la materia de Estructuras discretas.</a:t>
            </a:r>
            <a:endParaRPr lang="es-MX" sz="1100" dirty="0">
              <a:latin typeface="Arial" pitchFamily="34" charset="0"/>
              <a:cs typeface="Arial" pitchFamily="34" charset="0"/>
            </a:endParaRPr>
          </a:p>
        </p:txBody>
      </p:sp>
      <p:pic>
        <p:nvPicPr>
          <p:cNvPr id="31748" name="Picture 4" descr="https://scontent.fmfe1-1.fna.fbcdn.net/v/t35.0-12/21875546_1085143001622585_360373466_o.jpg?oh=15a7707f93990d7d351a09523a4bff15&amp;oe=59C26331"/>
          <p:cNvPicPr>
            <a:picLocks noChangeAspect="1" noChangeArrowheads="1"/>
          </p:cNvPicPr>
          <p:nvPr/>
        </p:nvPicPr>
        <p:blipFill>
          <a:blip r:embed="rId2"/>
          <a:srcRect/>
          <a:stretch>
            <a:fillRect/>
          </a:stretch>
        </p:blipFill>
        <p:spPr bwMode="auto">
          <a:xfrm>
            <a:off x="7483837" y="1946366"/>
            <a:ext cx="4320000" cy="1908188"/>
          </a:xfrm>
          <a:prstGeom prst="rect">
            <a:avLst/>
          </a:prstGeom>
          <a:noFill/>
        </p:spPr>
      </p:pic>
      <p:sp>
        <p:nvSpPr>
          <p:cNvPr id="9" name="8 Flecha derecha">
            <a:hlinkClick r:id="rId3" action="ppaction://hlinksldjump"/>
          </p:cNvPr>
          <p:cNvSpPr/>
          <p:nvPr/>
        </p:nvSpPr>
        <p:spPr>
          <a:xfrm>
            <a:off x="10162903" y="0"/>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44403" y="4005959"/>
          <a:ext cx="4596512" cy="2941448"/>
        </p:xfrm>
        <a:graphic>
          <a:graphicData uri="http://schemas.openxmlformats.org/drawingml/2006/table">
            <a:tbl>
              <a:tblPr>
                <a:tableStyleId>{08FB837D-C827-4EFA-A057-4D05807E0F7C}</a:tableStyleId>
              </a:tblPr>
              <a:tblGrid>
                <a:gridCol w="2298256"/>
                <a:gridCol w="2298256"/>
              </a:tblGrid>
              <a:tr h="257764">
                <a:tc>
                  <a:txBody>
                    <a:bodyPr/>
                    <a:lstStyle/>
                    <a:p>
                      <a:pPr>
                        <a:lnSpc>
                          <a:spcPct val="107000"/>
                        </a:lnSpc>
                        <a:spcAft>
                          <a:spcPts val="0"/>
                        </a:spcAft>
                      </a:pPr>
                      <a:r>
                        <a:rPr lang="es-MX" sz="1100" dirty="0">
                          <a:latin typeface="Arial" pitchFamily="34" charset="0"/>
                          <a:cs typeface="Arial" pitchFamily="34" charset="0"/>
                        </a:rPr>
                        <a:t>Ubicación</a:t>
                      </a:r>
                      <a:endParaRPr lang="es-MX" sz="11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100" dirty="0">
                          <a:latin typeface="Arial" pitchFamily="34" charset="0"/>
                          <a:cs typeface="Arial" pitchFamily="34" charset="0"/>
                        </a:rPr>
                        <a:t>Numero de Clasificación</a:t>
                      </a:r>
                      <a:endParaRPr lang="es-MX" sz="1100" dirty="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100" dirty="0">
                          <a:latin typeface="Arial" pitchFamily="34" charset="0"/>
                          <a:cs typeface="Arial" pitchFamily="34" charset="0"/>
                        </a:rPr>
                        <a:t>FES </a:t>
                      </a:r>
                      <a:r>
                        <a:rPr lang="es-MX" sz="1100" dirty="0" err="1">
                          <a:latin typeface="Arial" pitchFamily="34" charset="0"/>
                          <a:cs typeface="Arial" pitchFamily="34" charset="0"/>
                        </a:rPr>
                        <a:t>Acatlán</a:t>
                      </a:r>
                      <a:endParaRPr lang="es-MX" sz="11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07000"/>
                        </a:lnSpc>
                        <a:spcAft>
                          <a:spcPts val="0"/>
                        </a:spcAft>
                      </a:pPr>
                      <a:r>
                        <a:rPr lang="es-MX" sz="1100" dirty="0">
                          <a:latin typeface="Arial" pitchFamily="34" charset="0"/>
                          <a:cs typeface="Arial" pitchFamily="34" charset="0"/>
                        </a:rPr>
                        <a:t>QA76.9M35 G7318</a:t>
                      </a:r>
                      <a:endParaRPr lang="es-MX" sz="1100" dirty="0">
                        <a:solidFill>
                          <a:srgbClr val="000000"/>
                        </a:solidFill>
                        <a:latin typeface="Arial" pitchFamily="34" charset="0"/>
                        <a:ea typeface="Calibri"/>
                        <a:cs typeface="Arial" pitchFamily="34" charset="0"/>
                      </a:endParaRPr>
                    </a:p>
                  </a:txBody>
                  <a:tcPr marL="95250" marR="95250" marT="47625" marB="47625" anchor="b"/>
                </a:tc>
              </a:tr>
              <a:tr h="0">
                <a:tc>
                  <a:txBody>
                    <a:bodyPr/>
                    <a:lstStyle/>
                    <a:p>
                      <a:pPr>
                        <a:lnSpc>
                          <a:spcPct val="107000"/>
                        </a:lnSpc>
                        <a:spcAft>
                          <a:spcPts val="0"/>
                        </a:spcAft>
                      </a:pPr>
                      <a:r>
                        <a:rPr lang="es-MX" sz="1100" dirty="0">
                          <a:latin typeface="Arial" pitchFamily="34" charset="0"/>
                          <a:cs typeface="Arial" pitchFamily="34" charset="0"/>
                        </a:rPr>
                        <a:t>Facultad de Contaduría y Administración</a:t>
                      </a:r>
                      <a:endParaRPr lang="es-MX" sz="11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dirty="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100" dirty="0">
                          <a:latin typeface="Arial" pitchFamily="34" charset="0"/>
                          <a:cs typeface="Arial" pitchFamily="34" charset="0"/>
                        </a:rPr>
                        <a:t>Facultad de Estudios Superiores Cuautitlán 1</a:t>
                      </a:r>
                      <a:endParaRPr lang="es-MX" sz="11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dirty="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100" dirty="0">
                          <a:latin typeface="Arial" pitchFamily="34" charset="0"/>
                          <a:cs typeface="Arial" pitchFamily="34" charset="0"/>
                        </a:rPr>
                        <a:t>Facultad de Ingeniería - </a:t>
                      </a:r>
                      <a:r>
                        <a:rPr lang="es-MX" sz="1100" dirty="0" err="1">
                          <a:latin typeface="Arial" pitchFamily="34" charset="0"/>
                          <a:cs typeface="Arial" pitchFamily="34" charset="0"/>
                        </a:rPr>
                        <a:t>Div</a:t>
                      </a:r>
                      <a:r>
                        <a:rPr lang="es-MX" sz="1100" dirty="0">
                          <a:latin typeface="Arial" pitchFamily="34" charset="0"/>
                          <a:cs typeface="Arial" pitchFamily="34" charset="0"/>
                        </a:rPr>
                        <a:t>. </a:t>
                      </a:r>
                      <a:r>
                        <a:rPr lang="es-MX" sz="1100" dirty="0" err="1">
                          <a:latin typeface="Arial" pitchFamily="34" charset="0"/>
                          <a:cs typeface="Arial" pitchFamily="34" charset="0"/>
                        </a:rPr>
                        <a:t>Educ</a:t>
                      </a:r>
                      <a:r>
                        <a:rPr lang="es-MX" sz="1100" dirty="0">
                          <a:latin typeface="Arial" pitchFamily="34" charset="0"/>
                          <a:cs typeface="Arial" pitchFamily="34" charset="0"/>
                        </a:rPr>
                        <a:t>. Continua</a:t>
                      </a:r>
                      <a:endParaRPr lang="es-MX" sz="1100" dirty="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dirty="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100">
                          <a:latin typeface="Arial" pitchFamily="34" charset="0"/>
                          <a:cs typeface="Arial" pitchFamily="34" charset="0"/>
                        </a:rPr>
                        <a:t>Instituto de Energías Renovables</a:t>
                      </a:r>
                      <a:endParaRPr lang="es-MX" sz="11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100">
                          <a:latin typeface="Arial" pitchFamily="34" charset="0"/>
                          <a:cs typeface="Arial" pitchFamily="34" charset="0"/>
                        </a:rPr>
                        <a:t>D.G.T.I.C. Centro Nuevo León</a:t>
                      </a:r>
                      <a:endParaRPr lang="es-MX" sz="11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dirty="0">
                        <a:latin typeface="Arial" pitchFamily="34" charset="0"/>
                        <a:ea typeface="Times New Roman"/>
                        <a:cs typeface="Arial" pitchFamily="34" charset="0"/>
                      </a:endParaRPr>
                    </a:p>
                  </a:txBody>
                  <a:tcPr marL="95250" marR="95250" marT="47625" marB="47625" anchor="b"/>
                </a:tc>
              </a:tr>
              <a:tr h="0">
                <a:tc>
                  <a:txBody>
                    <a:bodyPr/>
                    <a:lstStyle/>
                    <a:p>
                      <a:pPr>
                        <a:lnSpc>
                          <a:spcPct val="107000"/>
                        </a:lnSpc>
                        <a:spcAft>
                          <a:spcPts val="0"/>
                        </a:spcAft>
                      </a:pPr>
                      <a:r>
                        <a:rPr lang="es-MX" sz="1100">
                          <a:latin typeface="Arial" pitchFamily="34" charset="0"/>
                          <a:cs typeface="Arial" pitchFamily="34" charset="0"/>
                        </a:rPr>
                        <a:t>"Facultad de Estudios Superiores Zaragoza, Campo Dos"</a:t>
                      </a:r>
                      <a:endParaRPr lang="es-MX" sz="1100">
                        <a:solidFill>
                          <a:srgbClr val="000000"/>
                        </a:solidFill>
                        <a:latin typeface="Arial" pitchFamily="34" charset="0"/>
                        <a:ea typeface="Calibri"/>
                        <a:cs typeface="Arial" pitchFamily="34" charset="0"/>
                      </a:endParaRPr>
                    </a:p>
                  </a:txBody>
                  <a:tcPr marL="95250" marR="95250" marT="47625" marB="47625" anchor="b"/>
                </a:tc>
                <a:tc>
                  <a:txBody>
                    <a:bodyPr/>
                    <a:lstStyle/>
                    <a:p>
                      <a:pPr>
                        <a:lnSpc>
                          <a:spcPct val="115000"/>
                        </a:lnSpc>
                      </a:pPr>
                      <a:endParaRPr lang="es-MX" sz="1100" dirty="0">
                        <a:latin typeface="Arial" pitchFamily="34" charset="0"/>
                        <a:ea typeface="Times New Roman"/>
                        <a:cs typeface="Arial" pitchFamily="34" charset="0"/>
                      </a:endParaRPr>
                    </a:p>
                  </a:txBody>
                  <a:tcPr marL="0" marR="0" marT="0" marB="0" anchor="b"/>
                </a:tc>
              </a:tr>
            </a:tbl>
          </a:graphicData>
        </a:graphic>
      </p:graphicFrame>
      <p:sp>
        <p:nvSpPr>
          <p:cNvPr id="30721" name="Rectangle 1"/>
          <p:cNvSpPr>
            <a:spLocks noChangeArrowheads="1"/>
          </p:cNvSpPr>
          <p:nvPr/>
        </p:nvSpPr>
        <p:spPr bwMode="auto">
          <a:xfrm>
            <a:off x="357307" y="2167613"/>
            <a:ext cx="2218877" cy="178510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Idioma:</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Spanish</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Autores:</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Grassmann</a:t>
            </a:r>
            <a:r>
              <a:rPr kumimoji="0" lang="es-MX"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MX"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Winfried</a:t>
            </a:r>
            <a:r>
              <a:rPr kumimoji="0" lang="es-MX"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s-MX"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autor</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Información de la publicación:</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Madrid : </a:t>
            </a:r>
            <a:r>
              <a:rPr kumimoji="0" lang="es-MX"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Prentice</a:t>
            </a:r>
            <a:r>
              <a:rPr kumimoji="0" lang="es-MX"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Hall, 1997</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Fecha de publicación:</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1996</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Descripción física:</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2650" algn="l"/>
              </a:tabLst>
            </a:pPr>
            <a:r>
              <a:rPr kumimoji="0" lang="es-MX"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706 páginas : ilustraciones </a:t>
            </a:r>
            <a:r>
              <a:rPr kumimoji="0" lang="es-MX"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Book</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1488142" y="1008094"/>
            <a:ext cx="6096000" cy="830997"/>
          </a:xfrm>
          <a:prstGeom prst="rect">
            <a:avLst/>
          </a:prstGeom>
        </p:spPr>
        <p:txBody>
          <a:bodyPr>
            <a:spAutoFit/>
          </a:bodyPr>
          <a:lstStyle/>
          <a:p>
            <a:pPr lvl="0" algn="ctr" defTabSz="914400" fontAlgn="base">
              <a:spcBef>
                <a:spcPct val="0"/>
              </a:spcBef>
              <a:spcAft>
                <a:spcPct val="0"/>
              </a:spcAft>
              <a:tabLst>
                <a:tab pos="2152650" algn="l"/>
              </a:tabLst>
            </a:pPr>
            <a:r>
              <a:rPr lang="es-MX" sz="2400" b="1" dirty="0" smtClean="0">
                <a:solidFill>
                  <a:schemeClr val="bg1"/>
                </a:solidFill>
                <a:latin typeface="Arial" pitchFamily="34" charset="0"/>
                <a:ea typeface="Calibri" pitchFamily="34" charset="0"/>
                <a:cs typeface="Arial" pitchFamily="34" charset="0"/>
              </a:rPr>
              <a:t>GRASSMANN, </a:t>
            </a:r>
            <a:r>
              <a:rPr lang="es-MX" sz="2400" b="1" dirty="0" err="1" smtClean="0">
                <a:solidFill>
                  <a:schemeClr val="bg1"/>
                </a:solidFill>
                <a:latin typeface="Arial" pitchFamily="34" charset="0"/>
                <a:ea typeface="Calibri" pitchFamily="34" charset="0"/>
                <a:cs typeface="Arial" pitchFamily="34" charset="0"/>
              </a:rPr>
              <a:t>Winfried</a:t>
            </a:r>
            <a:r>
              <a:rPr lang="es-MX" sz="2400" b="1" dirty="0" smtClean="0">
                <a:solidFill>
                  <a:schemeClr val="bg1"/>
                </a:solidFill>
                <a:latin typeface="Arial" pitchFamily="34" charset="0"/>
                <a:ea typeface="Calibri" pitchFamily="34" charset="0"/>
                <a:cs typeface="Arial" pitchFamily="34" charset="0"/>
              </a:rPr>
              <a:t> K, TREMBLAY, J. P. Matemática discreta y lógica</a:t>
            </a:r>
            <a:endParaRPr lang="es-MX" sz="2400" dirty="0" smtClean="0">
              <a:solidFill>
                <a:schemeClr val="bg1"/>
              </a:solidFill>
              <a:latin typeface="Arial" pitchFamily="34" charset="0"/>
              <a:cs typeface="Arial" pitchFamily="34" charset="0"/>
            </a:endParaRPr>
          </a:p>
        </p:txBody>
      </p:sp>
      <p:pic>
        <p:nvPicPr>
          <p:cNvPr id="30723" name="Picture 3" descr="Imagen relacionada"/>
          <p:cNvPicPr>
            <a:picLocks noChangeAspect="1" noChangeArrowheads="1"/>
          </p:cNvPicPr>
          <p:nvPr/>
        </p:nvPicPr>
        <p:blipFill>
          <a:blip r:embed="rId2"/>
          <a:srcRect/>
          <a:stretch>
            <a:fillRect/>
          </a:stretch>
        </p:blipFill>
        <p:spPr bwMode="auto">
          <a:xfrm>
            <a:off x="8061134" y="1566842"/>
            <a:ext cx="2164984" cy="2886645"/>
          </a:xfrm>
          <a:prstGeom prst="rect">
            <a:avLst/>
          </a:prstGeom>
          <a:noFill/>
        </p:spPr>
      </p:pic>
      <p:sp>
        <p:nvSpPr>
          <p:cNvPr id="6" name="5 Rectángulo"/>
          <p:cNvSpPr/>
          <p:nvPr/>
        </p:nvSpPr>
        <p:spPr>
          <a:xfrm>
            <a:off x="6465513" y="4481942"/>
            <a:ext cx="5246914" cy="178510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defTabSz="914400" eaLnBrk="0" fontAlgn="base" hangingPunct="0">
              <a:spcBef>
                <a:spcPct val="0"/>
              </a:spcBef>
              <a:spcAft>
                <a:spcPct val="0"/>
              </a:spcAft>
              <a:tabLst>
                <a:tab pos="2152650" algn="l"/>
              </a:tabLst>
            </a:pPr>
            <a:r>
              <a:rPr lang="es-MX" sz="1100" dirty="0" smtClean="0">
                <a:solidFill>
                  <a:srgbClr val="000000"/>
                </a:solidFill>
                <a:latin typeface="Arial" pitchFamily="34" charset="0"/>
                <a:ea typeface="Times New Roman" pitchFamily="18" charset="0"/>
                <a:cs typeface="Arial" pitchFamily="34" charset="0"/>
              </a:rPr>
              <a:t>Este texto incluye las tendencias más recientes en informática, en particular una exposición completa del razonamiento lógico, cómo usar la matemática discreta para especificar nuevas aplicaciones y la forma de razonar de forma sistemática acerca de los programas. La obra contiene más de 300 ejemplos que relacionan los conceptos matemáticos con temas de computación, así como 550 problemas.</a:t>
            </a:r>
            <a:endParaRPr lang="es-MX" sz="1100" dirty="0" smtClean="0">
              <a:latin typeface="Arial" pitchFamily="34" charset="0"/>
              <a:cs typeface="Arial" pitchFamily="34" charset="0"/>
            </a:endParaRPr>
          </a:p>
          <a:p>
            <a:pPr lvl="0" defTabSz="914400" eaLnBrk="0" fontAlgn="base" hangingPunct="0">
              <a:spcBef>
                <a:spcPct val="0"/>
              </a:spcBef>
              <a:spcAft>
                <a:spcPct val="0"/>
              </a:spcAft>
              <a:tabLst>
                <a:tab pos="2152650" algn="l"/>
              </a:tabLst>
            </a:pPr>
            <a:endParaRPr lang="es-MX" sz="1100" dirty="0" smtClean="0">
              <a:latin typeface="Arial" pitchFamily="34" charset="0"/>
              <a:cs typeface="Arial" pitchFamily="34" charset="0"/>
            </a:endParaRPr>
          </a:p>
          <a:p>
            <a:pPr lvl="0" defTabSz="914400" eaLnBrk="0" fontAlgn="base" hangingPunct="0">
              <a:spcBef>
                <a:spcPct val="0"/>
              </a:spcBef>
              <a:spcAft>
                <a:spcPct val="0"/>
              </a:spcAft>
              <a:tabLst>
                <a:tab pos="2152650" algn="l"/>
              </a:tabLst>
            </a:pPr>
            <a:r>
              <a:rPr lang="es-MX" sz="1100" dirty="0" smtClean="0">
                <a:solidFill>
                  <a:srgbClr val="212121"/>
                </a:solidFill>
                <a:latin typeface="Arial" pitchFamily="34" charset="0"/>
                <a:ea typeface="inherit"/>
                <a:cs typeface="inherit"/>
              </a:rPr>
              <a:t>Es un libro de fácil acceso a la información en donde los temas los aborda de manera comprensible haciendo de esto que si uno le falte un poco para poder comprender el tema, el libro nos puede ayudar, pero si uno no cuenta con la información necesaria puede que si nos cueste saber de que estamos hablando</a:t>
            </a:r>
            <a:endParaRPr lang="es-MX" sz="1100" dirty="0" smtClean="0">
              <a:latin typeface="Arial" pitchFamily="34" charset="0"/>
              <a:cs typeface="Arial" pitchFamily="34" charset="0"/>
            </a:endParaRPr>
          </a:p>
        </p:txBody>
      </p:sp>
      <p:sp>
        <p:nvSpPr>
          <p:cNvPr id="7" name="6 Flecha derecha">
            <a:hlinkClick r:id="rId3" action="ppaction://hlinksldjump"/>
          </p:cNvPr>
          <p:cNvSpPr/>
          <p:nvPr/>
        </p:nvSpPr>
        <p:spPr>
          <a:xfrm>
            <a:off x="10162903" y="-13063"/>
            <a:ext cx="1541417" cy="74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inicio</a:t>
            </a:r>
            <a:endParaRPr lang="es-MX"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Sala de reuniones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640</TotalTime>
  <Words>3176</Words>
  <Application>Microsoft Office PowerPoint</Application>
  <PresentationFormat>Personalizado</PresentationFormat>
  <Paragraphs>751</Paragraphs>
  <Slides>38</Slides>
  <Notes>2</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Sala de reuniones 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Sayuri</cp:lastModifiedBy>
  <cp:revision>10</cp:revision>
  <dcterms:created xsi:type="dcterms:W3CDTF">2017-09-18T19:21:47Z</dcterms:created>
  <dcterms:modified xsi:type="dcterms:W3CDTF">2017-09-29T06:53:28Z</dcterms:modified>
</cp:coreProperties>
</file>